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4" r:id="rId3"/>
    <p:sldId id="275" r:id="rId4"/>
    <p:sldId id="276" r:id="rId5"/>
    <p:sldId id="259" r:id="rId6"/>
    <p:sldId id="277" r:id="rId7"/>
    <p:sldId id="278" r:id="rId8"/>
    <p:sldId id="293" r:id="rId9"/>
    <p:sldId id="279" r:id="rId10"/>
    <p:sldId id="292" r:id="rId11"/>
    <p:sldId id="280" r:id="rId12"/>
    <p:sldId id="281" r:id="rId13"/>
    <p:sldId id="282" r:id="rId14"/>
    <p:sldId id="283" r:id="rId15"/>
    <p:sldId id="295" r:id="rId16"/>
    <p:sldId id="294" r:id="rId17"/>
    <p:sldId id="285" r:id="rId18"/>
    <p:sldId id="302" r:id="rId19"/>
    <p:sldId id="296" r:id="rId20"/>
    <p:sldId id="297" r:id="rId21"/>
    <p:sldId id="298" r:id="rId22"/>
    <p:sldId id="299" r:id="rId23"/>
    <p:sldId id="300" r:id="rId24"/>
    <p:sldId id="301" r:id="rId25"/>
    <p:sldId id="286" r:id="rId26"/>
    <p:sldId id="287" r:id="rId27"/>
    <p:sldId id="288" r:id="rId28"/>
    <p:sldId id="289" r:id="rId29"/>
    <p:sldId id="304" r:id="rId30"/>
    <p:sldId id="290" r:id="rId31"/>
    <p:sldId id="291" r:id="rId32"/>
    <p:sldId id="303" r:id="rId33"/>
    <p:sldId id="305" r:id="rId34"/>
    <p:sldId id="306" r:id="rId35"/>
    <p:sldId id="307" r:id="rId36"/>
    <p:sldId id="308" r:id="rId37"/>
    <p:sldId id="309" r:id="rId38"/>
    <p:sldId id="310" r:id="rId39"/>
    <p:sldId id="311" r:id="rId40"/>
    <p:sldId id="312" r:id="rId41"/>
    <p:sldId id="313" r:id="rId42"/>
    <p:sldId id="314" r:id="rId43"/>
    <p:sldId id="317" r:id="rId44"/>
    <p:sldId id="316" r:id="rId45"/>
    <p:sldId id="315" r:id="rId46"/>
    <p:sldId id="318" r:id="rId47"/>
    <p:sldId id="319" r:id="rId48"/>
    <p:sldId id="320" r:id="rId49"/>
    <p:sldId id="321" r:id="rId50"/>
    <p:sldId id="322" r:id="rId51"/>
    <p:sldId id="323" r:id="rId52"/>
    <p:sldId id="327" r:id="rId53"/>
    <p:sldId id="324" r:id="rId54"/>
    <p:sldId id="325" r:id="rId55"/>
    <p:sldId id="326" r:id="rId56"/>
    <p:sldId id="273" r:id="rId57"/>
  </p:sldIdLst>
  <p:sldSz cx="18288000" cy="10287000"/>
  <p:notesSz cx="6858000" cy="9144000"/>
  <p:embeddedFontLst>
    <p:embeddedFont>
      <p:font typeface="Calibri" panose="020F0502020204030204" pitchFamily="34" charset="0"/>
      <p:regular r:id="rId58"/>
      <p:bold r:id="rId59"/>
      <p:italic r:id="rId60"/>
      <p:boldItalic r:id="rId61"/>
    </p:embeddedFont>
    <p:embeddedFont>
      <p:font typeface="Kollektif Bold" panose="020B0604020202020204" charset="0"/>
      <p:regular r:id="rId62"/>
      <p:bold r:id="rId63"/>
    </p:embeddedFont>
    <p:embeddedFont>
      <p:font typeface="DM Sans" panose="020B0604020202020204" charset="0"/>
      <p:regular r:id="rId64"/>
    </p:embeddedFont>
    <p:embeddedFont>
      <p:font typeface="Microsoft YaHei" panose="020B0503020204020204" pitchFamily="34" charset="-122"/>
      <p:regular r:id="rId65"/>
      <p:bold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6009" autoAdjust="0"/>
  </p:normalViewPr>
  <p:slideViewPr>
    <p:cSldViewPr>
      <p:cViewPr varScale="1">
        <p:scale>
          <a:sx n="74" d="100"/>
          <a:sy n="74" d="100"/>
        </p:scale>
        <p:origin x="40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6.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2.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3.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13" Type="http://schemas.openxmlformats.org/officeDocument/2006/relationships/hyperlink" Target="https://code.jquery.com/" TargetMode="External"/><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hyperlink" Target="https://www.matbao.net/hosting/cloud-hosting-linux.html?utm_source=matbao&amp;utm_medium=wiki-post&amp;utm_campaign=jquery-la-gi#Bang-Gia-Cloud-Hosting-Linux"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hyperlink" Target="http://www.asp.net/ajaxlibrary/cdn.ashx" TargetMode="External"/><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hyperlink" Target="https://developers.google.com/speed/libraries/devguid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6.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7.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9.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1.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2.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hyperlink" Target="https://vietnix.vn/dom-la-gi/" TargetMode="External"/><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5.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7.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8.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8.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8" name="TextBox 8"/>
          <p:cNvSpPr txBox="1"/>
          <p:nvPr/>
        </p:nvSpPr>
        <p:spPr>
          <a:xfrm>
            <a:off x="3932388" y="387686"/>
            <a:ext cx="11462427" cy="3847207"/>
          </a:xfrm>
          <a:prstGeom prst="rect">
            <a:avLst/>
          </a:prstGeom>
        </p:spPr>
        <p:txBody>
          <a:bodyPr wrap="square" lIns="0" tIns="0" rIns="0" bIns="0" rtlCol="0" anchor="t">
            <a:spAutoFit/>
          </a:bodyPr>
          <a:lstStyle/>
          <a:p>
            <a:pPr algn="ctr">
              <a:lnSpc>
                <a:spcPts val="9999"/>
              </a:lnSpc>
            </a:pPr>
            <a:r>
              <a:rPr lang="en-US" sz="6000" b="1" dirty="0" err="1" smtClean="0">
                <a:solidFill>
                  <a:srgbClr val="227C9D"/>
                </a:solidFill>
                <a:latin typeface="Kollektif Bold"/>
              </a:rPr>
              <a:t>Tổng</a:t>
            </a:r>
            <a:r>
              <a:rPr lang="en-US" sz="6000" b="1" dirty="0" smtClean="0">
                <a:solidFill>
                  <a:srgbClr val="227C9D"/>
                </a:solidFill>
                <a:latin typeface="Kollektif Bold"/>
              </a:rPr>
              <a:t> </a:t>
            </a:r>
            <a:r>
              <a:rPr lang="en-US" sz="6000" b="1" dirty="0" err="1" smtClean="0">
                <a:solidFill>
                  <a:srgbClr val="227C9D"/>
                </a:solidFill>
                <a:latin typeface="Kollektif Bold"/>
              </a:rPr>
              <a:t>Quan</a:t>
            </a:r>
            <a:r>
              <a:rPr lang="en-US" sz="6000" b="1" dirty="0" smtClean="0">
                <a:solidFill>
                  <a:srgbClr val="227C9D"/>
                </a:solidFill>
                <a:latin typeface="Kollektif Bold"/>
              </a:rPr>
              <a:t> HTML, CSS, </a:t>
            </a:r>
            <a:r>
              <a:rPr lang="en-US" sz="6000" b="1" dirty="0" err="1" smtClean="0">
                <a:solidFill>
                  <a:srgbClr val="227C9D"/>
                </a:solidFill>
                <a:latin typeface="Kollektif Bold"/>
              </a:rPr>
              <a:t>Bootrap</a:t>
            </a:r>
            <a:r>
              <a:rPr lang="en-US" sz="6000" b="1" dirty="0">
                <a:solidFill>
                  <a:srgbClr val="227C9D"/>
                </a:solidFill>
                <a:latin typeface="Kollektif Bold"/>
              </a:rPr>
              <a:t> </a:t>
            </a:r>
            <a:r>
              <a:rPr lang="en-US" sz="6000" b="1" dirty="0" err="1" smtClean="0">
                <a:solidFill>
                  <a:srgbClr val="227C9D"/>
                </a:solidFill>
                <a:latin typeface="Kollektif Bold"/>
              </a:rPr>
              <a:t>và</a:t>
            </a:r>
            <a:r>
              <a:rPr lang="en-US" sz="6000" b="1" dirty="0" smtClean="0">
                <a:solidFill>
                  <a:srgbClr val="227C9D"/>
                </a:solidFill>
                <a:latin typeface="Kollektif Bold"/>
              </a:rPr>
              <a:t> </a:t>
            </a:r>
            <a:r>
              <a:rPr lang="en-US" sz="6000" b="1" dirty="0" err="1" smtClean="0">
                <a:solidFill>
                  <a:srgbClr val="227C9D"/>
                </a:solidFill>
                <a:latin typeface="Kollektif Bold"/>
              </a:rPr>
              <a:t>Jquery</a:t>
            </a:r>
            <a:r>
              <a:rPr lang="en-US" sz="6000" b="1" dirty="0" smtClean="0">
                <a:solidFill>
                  <a:srgbClr val="227C9D"/>
                </a:solidFill>
                <a:latin typeface="Kollektif Bold"/>
              </a:rPr>
              <a:t> – DOM </a:t>
            </a:r>
          </a:p>
          <a:p>
            <a:pPr algn="ctr">
              <a:lnSpc>
                <a:spcPts val="9999"/>
              </a:lnSpc>
            </a:pPr>
            <a:r>
              <a:rPr lang="en-US" sz="6000" b="1" dirty="0" err="1" smtClean="0">
                <a:solidFill>
                  <a:srgbClr val="227C9D"/>
                </a:solidFill>
                <a:latin typeface="Kollektif Bold"/>
              </a:rPr>
              <a:t>trong</a:t>
            </a:r>
            <a:r>
              <a:rPr lang="en-US" sz="6000" b="1" dirty="0" smtClean="0">
                <a:solidFill>
                  <a:srgbClr val="227C9D"/>
                </a:solidFill>
                <a:latin typeface="Kollektif Bold"/>
              </a:rPr>
              <a:t> </a:t>
            </a:r>
            <a:r>
              <a:rPr lang="en-US" sz="6000" b="1" dirty="0" err="1" smtClean="0">
                <a:solidFill>
                  <a:srgbClr val="227C9D"/>
                </a:solidFill>
                <a:latin typeface="Kollektif Bold"/>
              </a:rPr>
              <a:t>thiết</a:t>
            </a:r>
            <a:r>
              <a:rPr lang="en-US" sz="6000" b="1" dirty="0" smtClean="0">
                <a:solidFill>
                  <a:srgbClr val="227C9D"/>
                </a:solidFill>
                <a:latin typeface="Kollektif Bold"/>
              </a:rPr>
              <a:t> </a:t>
            </a:r>
            <a:r>
              <a:rPr lang="en-US" sz="6000" b="1" dirty="0" err="1" smtClean="0">
                <a:solidFill>
                  <a:srgbClr val="227C9D"/>
                </a:solidFill>
                <a:latin typeface="Kollektif Bold"/>
              </a:rPr>
              <a:t>kế</a:t>
            </a:r>
            <a:r>
              <a:rPr lang="en-US" sz="6000" b="1" dirty="0" smtClean="0">
                <a:solidFill>
                  <a:srgbClr val="227C9D"/>
                </a:solidFill>
                <a:latin typeface="Kollektif Bold"/>
              </a:rPr>
              <a:t> </a:t>
            </a:r>
            <a:r>
              <a:rPr lang="en-US" sz="6000" b="1" dirty="0" err="1" smtClean="0">
                <a:solidFill>
                  <a:srgbClr val="227C9D"/>
                </a:solidFill>
                <a:latin typeface="Kollektif Bold"/>
              </a:rPr>
              <a:t>giao</a:t>
            </a:r>
            <a:r>
              <a:rPr lang="en-US" sz="6000" b="1" dirty="0" smtClean="0">
                <a:solidFill>
                  <a:srgbClr val="227C9D"/>
                </a:solidFill>
                <a:latin typeface="Kollektif Bold"/>
              </a:rPr>
              <a:t> </a:t>
            </a:r>
            <a:r>
              <a:rPr lang="en-US" sz="6000" b="1" dirty="0" err="1" smtClean="0">
                <a:solidFill>
                  <a:srgbClr val="227C9D"/>
                </a:solidFill>
                <a:latin typeface="Kollektif Bold"/>
              </a:rPr>
              <a:t>diện</a:t>
            </a:r>
            <a:r>
              <a:rPr lang="en-US" sz="6000" b="1" dirty="0" smtClean="0">
                <a:solidFill>
                  <a:srgbClr val="227C9D"/>
                </a:solidFill>
                <a:latin typeface="Kollektif Bold"/>
              </a:rPr>
              <a:t> </a:t>
            </a:r>
            <a:r>
              <a:rPr lang="en-US" sz="6000" b="1" dirty="0" err="1" smtClean="0">
                <a:solidFill>
                  <a:srgbClr val="227C9D"/>
                </a:solidFill>
                <a:latin typeface="Kollektif Bold"/>
              </a:rPr>
              <a:t>wedsite</a:t>
            </a:r>
            <a:endParaRPr lang="en-US" sz="6000" b="1" dirty="0">
              <a:solidFill>
                <a:srgbClr val="227C9D"/>
              </a:solidFill>
              <a:latin typeface="Kollektif Bold"/>
            </a:endParaRPr>
          </a:p>
        </p:txBody>
      </p:sp>
      <p:sp>
        <p:nvSpPr>
          <p:cNvPr id="9" name="TextBox 9"/>
          <p:cNvSpPr txBox="1"/>
          <p:nvPr/>
        </p:nvSpPr>
        <p:spPr>
          <a:xfrm>
            <a:off x="5638800" y="4578955"/>
            <a:ext cx="7197206" cy="2628925"/>
          </a:xfrm>
          <a:prstGeom prst="rect">
            <a:avLst/>
          </a:prstGeom>
        </p:spPr>
        <p:txBody>
          <a:bodyPr lIns="0" tIns="0" rIns="0" bIns="0" rtlCol="0" anchor="t">
            <a:spAutoFit/>
          </a:bodyPr>
          <a:lstStyle/>
          <a:p>
            <a:pPr algn="ctr">
              <a:lnSpc>
                <a:spcPts val="4070"/>
              </a:lnSpc>
            </a:pPr>
            <a:r>
              <a:rPr lang="en-US" sz="3700" dirty="0" err="1" smtClean="0">
                <a:solidFill>
                  <a:srgbClr val="545454"/>
                </a:solidFill>
                <a:latin typeface="Times New Roman" panose="02020603050405020304" pitchFamily="18" charset="0"/>
                <a:cs typeface="Times New Roman" panose="02020603050405020304" pitchFamily="18" charset="0"/>
              </a:rPr>
              <a:t>Các</a:t>
            </a:r>
            <a:r>
              <a:rPr lang="en-US" sz="3700" dirty="0" smtClean="0">
                <a:solidFill>
                  <a:srgbClr val="545454"/>
                </a:solidFill>
                <a:latin typeface="Times New Roman" panose="02020603050405020304" pitchFamily="18" charset="0"/>
                <a:cs typeface="Times New Roman" panose="02020603050405020304" pitchFamily="18" charset="0"/>
              </a:rPr>
              <a:t> </a:t>
            </a:r>
            <a:r>
              <a:rPr lang="en-US" sz="3700" dirty="0" err="1" smtClean="0">
                <a:solidFill>
                  <a:srgbClr val="545454"/>
                </a:solidFill>
                <a:latin typeface="Times New Roman" panose="02020603050405020304" pitchFamily="18" charset="0"/>
                <a:cs typeface="Times New Roman" panose="02020603050405020304" pitchFamily="18" charset="0"/>
              </a:rPr>
              <a:t>thành</a:t>
            </a:r>
            <a:r>
              <a:rPr lang="en-US" sz="3700" dirty="0" smtClean="0">
                <a:solidFill>
                  <a:srgbClr val="545454"/>
                </a:solidFill>
                <a:latin typeface="Times New Roman" panose="02020603050405020304" pitchFamily="18" charset="0"/>
                <a:cs typeface="Times New Roman" panose="02020603050405020304" pitchFamily="18" charset="0"/>
              </a:rPr>
              <a:t> </a:t>
            </a:r>
            <a:r>
              <a:rPr lang="en-US" sz="3700" dirty="0" err="1" smtClean="0">
                <a:solidFill>
                  <a:srgbClr val="545454"/>
                </a:solidFill>
                <a:latin typeface="Times New Roman" panose="02020603050405020304" pitchFamily="18" charset="0"/>
                <a:cs typeface="Times New Roman" panose="02020603050405020304" pitchFamily="18" charset="0"/>
              </a:rPr>
              <a:t>viên</a:t>
            </a:r>
            <a:r>
              <a:rPr lang="en-US" sz="3700" dirty="0" smtClean="0">
                <a:solidFill>
                  <a:srgbClr val="545454"/>
                </a:solidFill>
                <a:latin typeface="Times New Roman" panose="02020603050405020304" pitchFamily="18" charset="0"/>
                <a:cs typeface="Times New Roman" panose="02020603050405020304" pitchFamily="18" charset="0"/>
              </a:rPr>
              <a:t>: </a:t>
            </a:r>
          </a:p>
          <a:p>
            <a:pPr algn="ctr">
              <a:lnSpc>
                <a:spcPts val="4070"/>
              </a:lnSpc>
            </a:pPr>
            <a:endParaRPr lang="en-US" sz="3700" dirty="0" smtClean="0">
              <a:solidFill>
                <a:srgbClr val="545454"/>
              </a:solidFill>
              <a:latin typeface="Times New Roman" panose="02020603050405020304" pitchFamily="18" charset="0"/>
              <a:cs typeface="Times New Roman" panose="02020603050405020304" pitchFamily="18" charset="0"/>
            </a:endParaRPr>
          </a:p>
          <a:p>
            <a:pPr>
              <a:lnSpc>
                <a:spcPts val="4070"/>
              </a:lnSpc>
            </a:pPr>
            <a:r>
              <a:rPr lang="en-US" sz="3700" dirty="0" err="1" smtClean="0">
                <a:solidFill>
                  <a:srgbClr val="545454"/>
                </a:solidFill>
                <a:latin typeface="Times New Roman" panose="02020603050405020304" pitchFamily="18" charset="0"/>
                <a:cs typeface="Times New Roman" panose="02020603050405020304" pitchFamily="18" charset="0"/>
              </a:rPr>
              <a:t>Nguyễn</a:t>
            </a:r>
            <a:r>
              <a:rPr lang="en-US" sz="3700" dirty="0" smtClean="0">
                <a:solidFill>
                  <a:srgbClr val="545454"/>
                </a:solidFill>
                <a:latin typeface="Times New Roman" panose="02020603050405020304" pitchFamily="18" charset="0"/>
                <a:cs typeface="Times New Roman" panose="02020603050405020304" pitchFamily="18" charset="0"/>
              </a:rPr>
              <a:t> Minh </a:t>
            </a:r>
            <a:r>
              <a:rPr lang="en-US" sz="3700" dirty="0" err="1" smtClean="0">
                <a:solidFill>
                  <a:srgbClr val="545454"/>
                </a:solidFill>
                <a:latin typeface="Times New Roman" panose="02020603050405020304" pitchFamily="18" charset="0"/>
                <a:cs typeface="Times New Roman" panose="02020603050405020304" pitchFamily="18" charset="0"/>
              </a:rPr>
              <a:t>Thông</a:t>
            </a:r>
            <a:r>
              <a:rPr lang="en-US" sz="3700" dirty="0" smtClean="0">
                <a:solidFill>
                  <a:srgbClr val="545454"/>
                </a:solidFill>
                <a:latin typeface="Times New Roman" panose="02020603050405020304" pitchFamily="18" charset="0"/>
                <a:cs typeface="Times New Roman" panose="02020603050405020304" pitchFamily="18" charset="0"/>
              </a:rPr>
              <a:t> 3120411151</a:t>
            </a:r>
          </a:p>
          <a:p>
            <a:pPr>
              <a:lnSpc>
                <a:spcPts val="4070"/>
              </a:lnSpc>
            </a:pPr>
            <a:r>
              <a:rPr lang="en-US" sz="3700" dirty="0" err="1" smtClean="0">
                <a:solidFill>
                  <a:srgbClr val="545454"/>
                </a:solidFill>
                <a:latin typeface="Times New Roman" panose="02020603050405020304" pitchFamily="18" charset="0"/>
                <a:cs typeface="Times New Roman" panose="02020603050405020304" pitchFamily="18" charset="0"/>
              </a:rPr>
              <a:t>Nguyễn</a:t>
            </a:r>
            <a:r>
              <a:rPr lang="en-US" sz="3700" dirty="0" smtClean="0">
                <a:solidFill>
                  <a:srgbClr val="545454"/>
                </a:solidFill>
                <a:latin typeface="Times New Roman" panose="02020603050405020304" pitchFamily="18" charset="0"/>
                <a:cs typeface="Times New Roman" panose="02020603050405020304" pitchFamily="18" charset="0"/>
              </a:rPr>
              <a:t> </a:t>
            </a:r>
            <a:r>
              <a:rPr lang="en-US" sz="3700" dirty="0" err="1" smtClean="0">
                <a:solidFill>
                  <a:srgbClr val="545454"/>
                </a:solidFill>
                <a:latin typeface="Times New Roman" panose="02020603050405020304" pitchFamily="18" charset="0"/>
                <a:cs typeface="Times New Roman" panose="02020603050405020304" pitchFamily="18" charset="0"/>
              </a:rPr>
              <a:t>Quang</a:t>
            </a:r>
            <a:r>
              <a:rPr lang="en-US" sz="3700" dirty="0" smtClean="0">
                <a:solidFill>
                  <a:srgbClr val="545454"/>
                </a:solidFill>
                <a:latin typeface="Times New Roman" panose="02020603050405020304" pitchFamily="18" charset="0"/>
                <a:cs typeface="Times New Roman" panose="02020603050405020304" pitchFamily="18" charset="0"/>
              </a:rPr>
              <a:t> </a:t>
            </a:r>
            <a:r>
              <a:rPr lang="en-US" sz="3700" dirty="0" err="1" smtClean="0">
                <a:solidFill>
                  <a:srgbClr val="545454"/>
                </a:solidFill>
                <a:latin typeface="Times New Roman" panose="02020603050405020304" pitchFamily="18" charset="0"/>
                <a:cs typeface="Times New Roman" panose="02020603050405020304" pitchFamily="18" charset="0"/>
              </a:rPr>
              <a:t>Tiến</a:t>
            </a:r>
            <a:r>
              <a:rPr lang="en-US" sz="3700" dirty="0" smtClean="0">
                <a:solidFill>
                  <a:srgbClr val="545454"/>
                </a:solidFill>
                <a:latin typeface="Times New Roman" panose="02020603050405020304" pitchFamily="18" charset="0"/>
                <a:cs typeface="Times New Roman" panose="02020603050405020304" pitchFamily="18" charset="0"/>
              </a:rPr>
              <a:t>  3120411153</a:t>
            </a:r>
          </a:p>
          <a:p>
            <a:pPr>
              <a:lnSpc>
                <a:spcPts val="4070"/>
              </a:lnSpc>
            </a:pPr>
            <a:r>
              <a:rPr lang="en-US" sz="3700" dirty="0" err="1" smtClean="0">
                <a:solidFill>
                  <a:srgbClr val="545454"/>
                </a:solidFill>
                <a:latin typeface="Times New Roman" panose="02020603050405020304" pitchFamily="18" charset="0"/>
                <a:cs typeface="Times New Roman" panose="02020603050405020304" pitchFamily="18" charset="0"/>
              </a:rPr>
              <a:t>Hoàng</a:t>
            </a:r>
            <a:r>
              <a:rPr lang="en-US" sz="3700" dirty="0" smtClean="0">
                <a:solidFill>
                  <a:srgbClr val="545454"/>
                </a:solidFill>
                <a:latin typeface="Times New Roman" panose="02020603050405020304" pitchFamily="18" charset="0"/>
                <a:cs typeface="Times New Roman" panose="02020603050405020304" pitchFamily="18" charset="0"/>
              </a:rPr>
              <a:t> </a:t>
            </a:r>
            <a:r>
              <a:rPr lang="en-US" sz="3700" dirty="0" err="1" smtClean="0">
                <a:solidFill>
                  <a:srgbClr val="545454"/>
                </a:solidFill>
                <a:latin typeface="Times New Roman" panose="02020603050405020304" pitchFamily="18" charset="0"/>
                <a:cs typeface="Times New Roman" panose="02020603050405020304" pitchFamily="18" charset="0"/>
              </a:rPr>
              <a:t>Đình</a:t>
            </a:r>
            <a:r>
              <a:rPr lang="en-US" sz="3700" dirty="0" smtClean="0">
                <a:solidFill>
                  <a:srgbClr val="545454"/>
                </a:solidFill>
                <a:latin typeface="Times New Roman" panose="02020603050405020304" pitchFamily="18" charset="0"/>
                <a:cs typeface="Times New Roman" panose="02020603050405020304" pitchFamily="18" charset="0"/>
              </a:rPr>
              <a:t> </a:t>
            </a:r>
            <a:r>
              <a:rPr lang="en-US" sz="3700" dirty="0" err="1" smtClean="0">
                <a:solidFill>
                  <a:srgbClr val="545454"/>
                </a:solidFill>
                <a:latin typeface="Times New Roman" panose="02020603050405020304" pitchFamily="18" charset="0"/>
                <a:cs typeface="Times New Roman" panose="02020603050405020304" pitchFamily="18" charset="0"/>
              </a:rPr>
              <a:t>Thịnh</a:t>
            </a:r>
            <a:r>
              <a:rPr lang="en-US" sz="3700" dirty="0" smtClean="0">
                <a:solidFill>
                  <a:srgbClr val="545454"/>
                </a:solidFill>
                <a:latin typeface="Times New Roman" panose="02020603050405020304" pitchFamily="18" charset="0"/>
                <a:cs typeface="Times New Roman" panose="02020603050405020304" pitchFamily="18" charset="0"/>
              </a:rPr>
              <a:t>    3120411147</a:t>
            </a:r>
            <a:endParaRPr lang="en-US" sz="3700" dirty="0">
              <a:solidFill>
                <a:srgbClr val="545454"/>
              </a:solidFill>
              <a:latin typeface="Times New Roman" panose="02020603050405020304" pitchFamily="18" charset="0"/>
              <a:cs typeface="Times New Roman" panose="02020603050405020304" pitchFamily="18" charset="0"/>
            </a:endParaRPr>
          </a:p>
        </p:txBody>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5" name="Freeform 25"/>
          <p:cNvSpPr/>
          <p:nvPr/>
        </p:nvSpPr>
        <p:spPr>
          <a:xfrm rot="-5400000">
            <a:off x="15432717" y="21877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0" name="Freeform 30"/>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1" name="Freeform 31"/>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32" name="Group 32"/>
          <p:cNvGrpSpPr/>
          <p:nvPr/>
        </p:nvGrpSpPr>
        <p:grpSpPr>
          <a:xfrm rot="2700000">
            <a:off x="-1217639" y="-3476582"/>
            <a:ext cx="6331372" cy="3565095"/>
            <a:chOff x="0" y="0"/>
            <a:chExt cx="660400" cy="317500"/>
          </a:xfrm>
        </p:grpSpPr>
        <p:sp>
          <p:nvSpPr>
            <p:cNvPr id="33"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4" name="TextBox 3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5" name="AutoShape 3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6" name="AutoShape 3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7" name="AutoShape 3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8" name="AutoShape 3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9" name="AutoShape 3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40" name="AutoShape 4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41" name="AutoShape 4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42" name="AutoShape 42"/>
          <p:cNvSpPr/>
          <p:nvPr/>
        </p:nvSpPr>
        <p:spPr>
          <a:xfrm>
            <a:off x="-2509797" y="905760"/>
            <a:ext cx="2628598" cy="2671969"/>
          </a:xfrm>
          <a:prstGeom prst="line">
            <a:avLst/>
          </a:prstGeom>
          <a:ln w="28575" cap="flat">
            <a:solidFill>
              <a:srgbClr val="8CA9AD"/>
            </a:solidFill>
            <a:prstDash val="solid"/>
            <a:headEnd type="none" w="sm" len="sm"/>
            <a:tailEnd type="none" w="sm" len="sm"/>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299" y="1028700"/>
            <a:ext cx="11469577" cy="533400"/>
          </a:xfrm>
        </p:spPr>
        <p:txBody>
          <a:bodyPr>
            <a:normAutofit/>
          </a:bodyPr>
          <a:lstStyle/>
          <a:p>
            <a:pPr algn="l"/>
            <a:r>
              <a:rPr lang="en-US" sz="2400" dirty="0" smtClean="0">
                <a:latin typeface="Times New Roman" panose="02020603050405020304" pitchFamily="18" charset="0"/>
                <a:cs typeface="Times New Roman" panose="02020603050405020304" pitchFamily="18" charset="0"/>
              </a:rPr>
              <a:t>Ở </a:t>
            </a:r>
            <a:r>
              <a:rPr lang="en-US" sz="2400" dirty="0" err="1" smtClean="0">
                <a:latin typeface="Times New Roman" panose="02020603050405020304" pitchFamily="18" charset="0"/>
                <a:cs typeface="Times New Roman" panose="02020603050405020304" pitchFamily="18" charset="0"/>
              </a:rPr>
              <a:t>đây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mình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chọn</a:t>
            </a:r>
            <a:r>
              <a:rPr lang="en-US" sz="2400" dirty="0" smtClean="0">
                <a:latin typeface="Times New Roman" panose="02020603050405020304" pitchFamily="18" charset="0"/>
                <a:cs typeface="Times New Roman" panose="02020603050405020304" pitchFamily="18" charset="0"/>
              </a:rPr>
              <a:t> sample html </a:t>
            </a:r>
            <a:r>
              <a:rPr lang="en-US" sz="2400" dirty="0" err="1" smtClean="0">
                <a:latin typeface="Times New Roman" panose="02020603050405020304" pitchFamily="18" charset="0"/>
                <a:cs typeface="Times New Roman" panose="02020603050405020304" pitchFamily="18" charset="0"/>
              </a:rPr>
              <a:t>nên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trúc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tổ</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chức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môt</a:t>
            </a:r>
            <a:r>
              <a:rPr lang="en-US" sz="2400" dirty="0" smtClean="0">
                <a:latin typeface="Times New Roman" panose="02020603050405020304" pitchFamily="18" charset="0"/>
                <a:cs typeface="Times New Roman" panose="02020603050405020304" pitchFamily="18" charset="0"/>
              </a:rPr>
              <a:t> file html</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57200" y="2019300"/>
            <a:ext cx="11507677" cy="5939447"/>
          </a:xfrm>
          <a:prstGeom prst="rect">
            <a:avLst/>
          </a:prstGeom>
        </p:spPr>
      </p:pic>
    </p:spTree>
    <p:extLst>
      <p:ext uri="{BB962C8B-B14F-4D97-AF65-F5344CB8AC3E}">
        <p14:creationId xmlns:p14="http://schemas.microsoft.com/office/powerpoint/2010/main" val="2044842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14" name="TextBox 3"/>
          <p:cNvSpPr txBox="1"/>
          <p:nvPr/>
        </p:nvSpPr>
        <p:spPr>
          <a:xfrm>
            <a:off x="762000" y="635378"/>
            <a:ext cx="16611600" cy="2115964"/>
          </a:xfrm>
          <a:prstGeom prst="rect">
            <a:avLst/>
          </a:prstGeom>
        </p:spPr>
        <p:txBody>
          <a:bodyPr wrap="square" lIns="0" tIns="0" rIns="0" bIns="0" rtlCol="0" anchor="t">
            <a:spAutoFit/>
          </a:bodyPr>
          <a:lstStyle/>
          <a:p>
            <a:pPr marL="571500" indent="-571500">
              <a:lnSpc>
                <a:spcPts val="5544"/>
              </a:lnSpc>
              <a:buFont typeface="Wingdings" panose="05000000000000000000" pitchFamily="2" charset="2"/>
              <a:buChar char="q"/>
            </a:pPr>
            <a:r>
              <a:rPr lang="en-US" sz="2800" b="1" dirty="0">
                <a:solidFill>
                  <a:srgbClr val="227C9D"/>
                </a:solidFill>
                <a:latin typeface="Times New Roman" panose="02020603050405020304" pitchFamily="18" charset="0"/>
                <a:cs typeface="Times New Roman" panose="02020603050405020304" pitchFamily="18" charset="0"/>
              </a:rPr>
              <a:t>B</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Tạo</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một</a:t>
            </a:r>
            <a:r>
              <a:rPr lang="en-US" sz="2800" b="1" dirty="0" smtClean="0">
                <a:solidFill>
                  <a:srgbClr val="227C9D"/>
                </a:solidFill>
                <a:latin typeface="Times New Roman" panose="02020603050405020304" pitchFamily="18" charset="0"/>
                <a:cs typeface="Times New Roman" panose="02020603050405020304" pitchFamily="18" charset="0"/>
              </a:rPr>
              <a:t> body </a:t>
            </a:r>
            <a:r>
              <a:rPr lang="en-US" sz="2800" b="1" dirty="0" err="1" smtClean="0">
                <a:solidFill>
                  <a:srgbClr val="227C9D"/>
                </a:solidFill>
                <a:latin typeface="Times New Roman" panose="02020603050405020304" pitchFamily="18" charset="0"/>
                <a:cs typeface="Times New Roman" panose="02020603050405020304" pitchFamily="18" charset="0"/>
              </a:rPr>
              <a:t>trong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đó</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có</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nội</a:t>
            </a:r>
            <a:r>
              <a:rPr lang="en-US" sz="2800" b="1" dirty="0" smtClean="0">
                <a:solidFill>
                  <a:srgbClr val="227C9D"/>
                </a:solidFill>
                <a:latin typeface="Times New Roman" panose="02020603050405020304" pitchFamily="18" charset="0"/>
                <a:cs typeface="Times New Roman" panose="02020603050405020304" pitchFamily="18" charset="0"/>
              </a:rPr>
              <a:t> dung  </a:t>
            </a:r>
            <a:r>
              <a:rPr lang="en-US" sz="2800" b="1" dirty="0" err="1" smtClean="0">
                <a:solidFill>
                  <a:srgbClr val="227C9D"/>
                </a:solidFill>
                <a:latin typeface="Times New Roman" panose="02020603050405020304" pitchFamily="18" charset="0"/>
                <a:cs typeface="Times New Roman" panose="02020603050405020304" pitchFamily="18" charset="0"/>
              </a:rPr>
              <a:t>sử</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dụng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thẻ</a:t>
            </a:r>
            <a:r>
              <a:rPr lang="en-US" sz="2800" b="1" dirty="0" smtClean="0">
                <a:solidFill>
                  <a:srgbClr val="227C9D"/>
                </a:solidFill>
                <a:latin typeface="Times New Roman" panose="02020603050405020304" pitchFamily="18" charset="0"/>
                <a:cs typeface="Times New Roman" panose="02020603050405020304" pitchFamily="18" charset="0"/>
              </a:rPr>
              <a:t> &lt;h&gt;‘Cong </a:t>
            </a:r>
            <a:r>
              <a:rPr lang="en-US" sz="2800" b="1" dirty="0" err="1" smtClean="0">
                <a:solidFill>
                  <a:srgbClr val="227C9D"/>
                </a:solidFill>
                <a:latin typeface="Times New Roman" panose="02020603050405020304" pitchFamily="18" charset="0"/>
                <a:cs typeface="Times New Roman" panose="02020603050405020304" pitchFamily="18" charset="0"/>
              </a:rPr>
              <a:t>nghe</a:t>
            </a:r>
            <a:r>
              <a:rPr lang="en-US" sz="2800" b="1" dirty="0" smtClean="0">
                <a:solidFill>
                  <a:srgbClr val="227C9D"/>
                </a:solidFill>
                <a:latin typeface="Times New Roman" panose="02020603050405020304" pitchFamily="18" charset="0"/>
                <a:cs typeface="Times New Roman" panose="02020603050405020304" pitchFamily="18" charset="0"/>
              </a:rPr>
              <a:t> lap </a:t>
            </a:r>
            <a:r>
              <a:rPr lang="en-US" sz="2800" b="1" dirty="0" err="1" smtClean="0">
                <a:solidFill>
                  <a:srgbClr val="227C9D"/>
                </a:solidFill>
                <a:latin typeface="Times New Roman" panose="02020603050405020304" pitchFamily="18" charset="0"/>
                <a:cs typeface="Times New Roman" panose="02020603050405020304" pitchFamily="18" charset="0"/>
              </a:rPr>
              <a:t>trinh</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hien</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dai</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từ</a:t>
            </a:r>
            <a:r>
              <a:rPr lang="en-US" sz="2800" b="1" dirty="0" smtClean="0">
                <a:solidFill>
                  <a:srgbClr val="227C9D"/>
                </a:solidFill>
                <a:latin typeface="Times New Roman" panose="02020603050405020304" pitchFamily="18" charset="0"/>
                <a:cs typeface="Times New Roman" panose="02020603050405020304" pitchFamily="18" charset="0"/>
              </a:rPr>
              <a:t> h1-h5</a:t>
            </a:r>
            <a:r>
              <a:rPr lang="en-US" sz="2800" b="1" dirty="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và</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sử</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dụng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thẻ</a:t>
            </a:r>
            <a:r>
              <a:rPr lang="en-US" sz="2800" b="1" dirty="0" smtClean="0">
                <a:solidFill>
                  <a:srgbClr val="227C9D"/>
                </a:solidFill>
                <a:latin typeface="Times New Roman" panose="02020603050405020304" pitchFamily="18" charset="0"/>
                <a:cs typeface="Times New Roman" panose="02020603050405020304" pitchFamily="18" charset="0"/>
              </a:rPr>
              <a:t> &lt;p&gt;&lt;</a:t>
            </a:r>
            <a:r>
              <a:rPr lang="en-US" sz="2800" b="1" dirty="0" err="1" smtClean="0">
                <a:solidFill>
                  <a:srgbClr val="227C9D"/>
                </a:solidFill>
                <a:latin typeface="Times New Roman" panose="02020603050405020304" pitchFamily="18" charset="0"/>
                <a:cs typeface="Times New Roman" panose="02020603050405020304" pitchFamily="18" charset="0"/>
              </a:rPr>
              <a:t>i</a:t>
            </a:r>
            <a:r>
              <a:rPr lang="en-US" sz="2800" b="1" dirty="0" smtClean="0">
                <a:solidFill>
                  <a:srgbClr val="227C9D"/>
                </a:solidFill>
                <a:latin typeface="Times New Roman" panose="02020603050405020304" pitchFamily="18" charset="0"/>
                <a:cs typeface="Times New Roman" panose="02020603050405020304" pitchFamily="18" charset="0"/>
              </a:rPr>
              <a:t>&gt; </a:t>
            </a:r>
            <a:r>
              <a:rPr lang="en-US" sz="2800" b="1" dirty="0" err="1" smtClean="0">
                <a:solidFill>
                  <a:srgbClr val="227C9D"/>
                </a:solidFill>
                <a:latin typeface="Times New Roman" panose="02020603050405020304" pitchFamily="18" charset="0"/>
                <a:cs typeface="Times New Roman" panose="02020603050405020304" pitchFamily="18" charset="0"/>
              </a:rPr>
              <a:t>trong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đó</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có</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nội</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dụng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minhthongitmix</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sau</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đó</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hãy</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sử</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dụng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thẻ</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ngăn</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cách</a:t>
            </a:r>
            <a:r>
              <a:rPr lang="en-US" sz="2800" b="1" dirty="0" smtClean="0">
                <a:solidFill>
                  <a:srgbClr val="227C9D"/>
                </a:solidFill>
                <a:latin typeface="Times New Roman" panose="02020603050405020304" pitchFamily="18" charset="0"/>
                <a:cs typeface="Times New Roman" panose="02020603050405020304" pitchFamily="18" charset="0"/>
              </a:rPr>
              <a:t> &lt;</a:t>
            </a:r>
            <a:r>
              <a:rPr lang="en-US" sz="2800" b="1" dirty="0" err="1" smtClean="0">
                <a:solidFill>
                  <a:srgbClr val="227C9D"/>
                </a:solidFill>
                <a:latin typeface="Times New Roman" panose="02020603050405020304" pitchFamily="18" charset="0"/>
                <a:cs typeface="Times New Roman" panose="02020603050405020304" pitchFamily="18" charset="0"/>
              </a:rPr>
              <a:t>hr</a:t>
            </a:r>
            <a:r>
              <a:rPr lang="en-US" sz="2800" b="1" dirty="0" smtClean="0">
                <a:solidFill>
                  <a:srgbClr val="227C9D"/>
                </a:solidFill>
                <a:latin typeface="Times New Roman" panose="02020603050405020304" pitchFamily="18" charset="0"/>
                <a:cs typeface="Times New Roman" panose="02020603050405020304" pitchFamily="18" charset="0"/>
              </a:rPr>
              <a:t>&gt; </a:t>
            </a:r>
            <a:r>
              <a:rPr lang="en-US" sz="2800" b="1" dirty="0" err="1" smtClean="0">
                <a:solidFill>
                  <a:srgbClr val="227C9D"/>
                </a:solidFill>
                <a:latin typeface="Times New Roman" panose="02020603050405020304" pitchFamily="18" charset="0"/>
                <a:cs typeface="Times New Roman" panose="02020603050405020304" pitchFamily="18" charset="0"/>
              </a:rPr>
              <a:t>thực</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hiện</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ngăn</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cách</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hai</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nội</a:t>
            </a:r>
            <a:r>
              <a:rPr lang="en-US" sz="2800" b="1" dirty="0" smtClean="0">
                <a:solidFill>
                  <a:srgbClr val="227C9D"/>
                </a:solidFill>
                <a:latin typeface="Times New Roman" panose="02020603050405020304" pitchFamily="18" charset="0"/>
                <a:cs typeface="Times New Roman" panose="02020603050405020304" pitchFamily="18" charset="0"/>
              </a:rPr>
              <a:t> dung </a:t>
            </a:r>
            <a:r>
              <a:rPr lang="en-US" sz="2800" b="1" dirty="0" err="1" smtClean="0">
                <a:solidFill>
                  <a:srgbClr val="227C9D"/>
                </a:solidFill>
                <a:latin typeface="Times New Roman" panose="02020603050405020304" pitchFamily="18" charset="0"/>
                <a:cs typeface="Times New Roman" panose="02020603050405020304" pitchFamily="18" charset="0"/>
              </a:rPr>
              <a:t>này</a:t>
            </a:r>
            <a:endParaRPr lang="en-US" sz="2800" b="1" dirty="0" smtClean="0">
              <a:solidFill>
                <a:srgbClr val="227C9D"/>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1"/>
          <a:stretch>
            <a:fillRect/>
          </a:stretch>
        </p:blipFill>
        <p:spPr>
          <a:xfrm>
            <a:off x="1371600" y="3053306"/>
            <a:ext cx="7620000" cy="4929433"/>
          </a:xfrm>
          <a:prstGeom prst="rect">
            <a:avLst/>
          </a:prstGeom>
        </p:spPr>
      </p:pic>
      <p:pic>
        <p:nvPicPr>
          <p:cNvPr id="4" name="Picture 3"/>
          <p:cNvPicPr>
            <a:picLocks noChangeAspect="1"/>
          </p:cNvPicPr>
          <p:nvPr/>
        </p:nvPicPr>
        <p:blipFill>
          <a:blip r:embed="rId12"/>
          <a:stretch>
            <a:fillRect/>
          </a:stretch>
        </p:blipFill>
        <p:spPr>
          <a:xfrm>
            <a:off x="9200814" y="3053306"/>
            <a:ext cx="8706186" cy="4929434"/>
          </a:xfrm>
          <a:prstGeom prst="rect">
            <a:avLst/>
          </a:prstGeom>
        </p:spPr>
      </p:pic>
    </p:spTree>
    <p:extLst>
      <p:ext uri="{BB962C8B-B14F-4D97-AF65-F5344CB8AC3E}">
        <p14:creationId xmlns:p14="http://schemas.microsoft.com/office/powerpoint/2010/main" val="2056392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2" name="Rectangle 1"/>
          <p:cNvSpPr/>
          <p:nvPr/>
        </p:nvSpPr>
        <p:spPr>
          <a:xfrm>
            <a:off x="516504" y="207931"/>
            <a:ext cx="9144000" cy="693460"/>
          </a:xfrm>
          <a:prstGeom prst="rect">
            <a:avLst/>
          </a:prstGeom>
        </p:spPr>
        <p:txBody>
          <a:bodyPr>
            <a:spAutoFit/>
          </a:bodyPr>
          <a:lstStyle/>
          <a:p>
            <a:pPr marL="571500" indent="-571500">
              <a:lnSpc>
                <a:spcPts val="5544"/>
              </a:lnSpc>
              <a:buFont typeface="Wingdings" panose="05000000000000000000" pitchFamily="2" charset="2"/>
              <a:buChar char="q"/>
            </a:pPr>
            <a:r>
              <a:rPr lang="en-US" sz="2400" b="1" dirty="0" smtClean="0">
                <a:solidFill>
                  <a:srgbClr val="227C9D"/>
                </a:solidFill>
                <a:latin typeface="Times New Roman" panose="02020603050405020304" pitchFamily="18" charset="0"/>
                <a:cs typeface="Times New Roman" panose="02020603050405020304" pitchFamily="18" charset="0"/>
              </a:rPr>
              <a:t>C) </a:t>
            </a:r>
            <a:r>
              <a:rPr lang="en-US" sz="2400" b="1" dirty="0" err="1" smtClean="0">
                <a:solidFill>
                  <a:srgbClr val="227C9D"/>
                </a:solidFill>
                <a:latin typeface="Times New Roman" panose="02020603050405020304" pitchFamily="18" charset="0"/>
                <a:cs typeface="Times New Roman" panose="02020603050405020304" pitchFamily="18" charset="0"/>
              </a:rPr>
              <a:t>Tạo</a:t>
            </a:r>
            <a:r>
              <a:rPr lang="en-US" sz="2400" b="1" dirty="0" smtClean="0">
                <a:solidFill>
                  <a:srgbClr val="227C9D"/>
                </a:solidFill>
                <a:latin typeface="Times New Roman" panose="02020603050405020304" pitchFamily="18" charset="0"/>
                <a:cs typeface="Times New Roman" panose="02020603050405020304" pitchFamily="18" charset="0"/>
              </a:rPr>
              <a:t> form login </a:t>
            </a:r>
            <a:r>
              <a:rPr lang="en-US" sz="2400" b="1" dirty="0" err="1" smtClean="0">
                <a:solidFill>
                  <a:srgbClr val="227C9D"/>
                </a:solidFill>
                <a:latin typeface="Times New Roman" panose="02020603050405020304" pitchFamily="18" charset="0"/>
                <a:cs typeface="Times New Roman" panose="02020603050405020304" pitchFamily="18" charset="0"/>
              </a:rPr>
              <a:t>đơn</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giản</a:t>
            </a:r>
            <a:r>
              <a:rPr lang="en-US" sz="2400" b="1" dirty="0" smtClean="0">
                <a:solidFill>
                  <a:srgbClr val="227C9D"/>
                </a:solidFill>
                <a:latin typeface="Times New Roman" panose="02020603050405020304" pitchFamily="18" charset="0"/>
                <a:cs typeface="Times New Roman" panose="02020603050405020304" pitchFamily="18" charset="0"/>
              </a:rPr>
              <a:t> </a:t>
            </a:r>
            <a:endParaRPr lang="en-US" sz="2400" b="1" dirty="0">
              <a:solidFill>
                <a:srgbClr val="227C9D"/>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1"/>
          <a:stretch>
            <a:fillRect/>
          </a:stretch>
        </p:blipFill>
        <p:spPr>
          <a:xfrm>
            <a:off x="685801" y="1257301"/>
            <a:ext cx="7924800" cy="2533868"/>
          </a:xfrm>
          <a:prstGeom prst="rect">
            <a:avLst/>
          </a:prstGeom>
        </p:spPr>
      </p:pic>
      <p:pic>
        <p:nvPicPr>
          <p:cNvPr id="4" name="Picture 3"/>
          <p:cNvPicPr>
            <a:picLocks noChangeAspect="1"/>
          </p:cNvPicPr>
          <p:nvPr/>
        </p:nvPicPr>
        <p:blipFill>
          <a:blip r:embed="rId12"/>
          <a:stretch>
            <a:fillRect/>
          </a:stretch>
        </p:blipFill>
        <p:spPr>
          <a:xfrm>
            <a:off x="9069796" y="1257300"/>
            <a:ext cx="7630590" cy="3962399"/>
          </a:xfrm>
          <a:prstGeom prst="rect">
            <a:avLst/>
          </a:prstGeom>
        </p:spPr>
      </p:pic>
    </p:spTree>
    <p:extLst>
      <p:ext uri="{BB962C8B-B14F-4D97-AF65-F5344CB8AC3E}">
        <p14:creationId xmlns:p14="http://schemas.microsoft.com/office/powerpoint/2010/main" val="3211269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14" name="TextBox 3"/>
          <p:cNvSpPr txBox="1"/>
          <p:nvPr/>
        </p:nvSpPr>
        <p:spPr>
          <a:xfrm>
            <a:off x="1058409" y="635378"/>
            <a:ext cx="6967300" cy="705321"/>
          </a:xfrm>
          <a:prstGeom prst="rect">
            <a:avLst/>
          </a:prstGeom>
        </p:spPr>
        <p:txBody>
          <a:bodyPr lIns="0" tIns="0" rIns="0" bIns="0" rtlCol="0" anchor="t">
            <a:spAutoFit/>
          </a:bodyPr>
          <a:lstStyle/>
          <a:p>
            <a:pPr marL="571500" indent="-571500">
              <a:lnSpc>
                <a:spcPts val="5544"/>
              </a:lnSpc>
              <a:buFont typeface="Arial" panose="020B0604020202020204" pitchFamily="34" charset="0"/>
              <a:buChar char="•"/>
            </a:pPr>
            <a:r>
              <a:rPr lang="en-US" sz="2800" b="1" dirty="0" smtClean="0">
                <a:solidFill>
                  <a:srgbClr val="227C9D"/>
                </a:solidFill>
                <a:latin typeface="Times New Roman" panose="02020603050405020304" pitchFamily="18" charset="0"/>
                <a:cs typeface="Times New Roman" panose="02020603050405020304" pitchFamily="18" charset="0"/>
              </a:rPr>
              <a:t>CSS </a:t>
            </a:r>
            <a:r>
              <a:rPr lang="en-US" sz="2800" b="1" dirty="0" err="1" smtClean="0">
                <a:solidFill>
                  <a:srgbClr val="227C9D"/>
                </a:solidFill>
                <a:latin typeface="Times New Roman" panose="02020603050405020304" pitchFamily="18" charset="0"/>
                <a:cs typeface="Times New Roman" panose="02020603050405020304" pitchFamily="18" charset="0"/>
              </a:rPr>
              <a:t>là</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gì</a:t>
            </a:r>
            <a:r>
              <a:rPr lang="en-US" sz="2800" b="1" dirty="0" smtClean="0">
                <a:solidFill>
                  <a:srgbClr val="227C9D"/>
                </a:solidFill>
                <a:latin typeface="Times New Roman" panose="02020603050405020304" pitchFamily="18" charset="0"/>
                <a:cs typeface="Times New Roman" panose="02020603050405020304" pitchFamily="18" charset="0"/>
              </a:rPr>
              <a:t> ?</a:t>
            </a:r>
            <a:endParaRPr lang="en-US" sz="2800" b="1" dirty="0">
              <a:solidFill>
                <a:srgbClr val="227C9D"/>
              </a:solidFill>
              <a:latin typeface="Times New Roman" panose="02020603050405020304" pitchFamily="18" charset="0"/>
              <a:cs typeface="Times New Roman" panose="02020603050405020304" pitchFamily="18" charset="0"/>
            </a:endParaRPr>
          </a:p>
        </p:txBody>
      </p:sp>
      <p:sp>
        <p:nvSpPr>
          <p:cNvPr id="2" name="Rectangle 1"/>
          <p:cNvSpPr/>
          <p:nvPr/>
        </p:nvSpPr>
        <p:spPr>
          <a:xfrm>
            <a:off x="1058408" y="1366063"/>
            <a:ext cx="16238991" cy="3416320"/>
          </a:xfrm>
          <a:prstGeom prst="rect">
            <a:avLst/>
          </a:prstGeom>
        </p:spPr>
        <p:txBody>
          <a:bodyPr wrap="square">
            <a:spAutoFit/>
          </a:bodyPr>
          <a:lstStyle/>
          <a:p>
            <a:pPr algn="just"/>
            <a:r>
              <a:rPr lang="vi-VN" sz="2400" dirty="0" smtClean="0">
                <a:latin typeface="+mj-lt"/>
              </a:rPr>
              <a:t>CSS là nền tảng giúp chúng ta có thể tùy chỉnh màu, phông chữ, khoảng cách giữa các nội dung, kích thước và bố cục của website, hình nền hoặc màu sắc của trang web bằng CSS. </a:t>
            </a:r>
          </a:p>
          <a:p>
            <a:pPr algn="just"/>
            <a:endParaRPr lang="en-US" sz="2400" b="0" i="0" dirty="0">
              <a:effectLst/>
              <a:latin typeface="+mj-lt"/>
            </a:endParaRPr>
          </a:p>
          <a:p>
            <a:r>
              <a:rPr lang="vi-VN" sz="2400" dirty="0" smtClean="0">
                <a:latin typeface="+mj-lt"/>
              </a:rPr>
              <a:t>Các </a:t>
            </a:r>
            <a:r>
              <a:rPr lang="vi-VN" sz="2400" dirty="0">
                <a:latin typeface="+mj-lt"/>
              </a:rPr>
              <a:t>trang web không sử dụng CSS thường rất đơn điệu. Khi giao diện của các trang web chỉ có HTML thì tỷ lệ người dùng thoát trang sẽ rất cao.</a:t>
            </a:r>
          </a:p>
          <a:p>
            <a:r>
              <a:rPr lang="vi-VN" sz="2400" dirty="0">
                <a:latin typeface="+mj-lt"/>
              </a:rPr>
              <a:t>Khi áp dụng CSS vào website CSS sẽ tương tác với các phần từ HTML để cải thiện giao diện trong các Website. Ví dụ như một đoạn văn "&lt;p&gt; tag" trong HTML có thể trông như thế này, và nếu muốn làm cho đoạn nội dung này có màu hồng và đậm  sử dụng mã CSS trông như thế này:</a:t>
            </a:r>
          </a:p>
          <a:p>
            <a:pPr algn="just"/>
            <a:endParaRPr lang="vi-VN" sz="2400" b="0" i="0" dirty="0">
              <a:effectLst/>
              <a:latin typeface="+mj-lt"/>
            </a:endParaRPr>
          </a:p>
        </p:txBody>
      </p:sp>
      <p:sp>
        <p:nvSpPr>
          <p:cNvPr id="17" name="TextBox 3"/>
          <p:cNvSpPr txBox="1"/>
          <p:nvPr/>
        </p:nvSpPr>
        <p:spPr>
          <a:xfrm>
            <a:off x="1200484" y="4618966"/>
            <a:ext cx="16096915" cy="1410643"/>
          </a:xfrm>
          <a:prstGeom prst="rect">
            <a:avLst/>
          </a:prstGeom>
        </p:spPr>
        <p:txBody>
          <a:bodyPr wrap="square" lIns="0" tIns="0" rIns="0" bIns="0" rtlCol="0" anchor="t">
            <a:spAutoFit/>
          </a:bodyPr>
          <a:lstStyle/>
          <a:p>
            <a:pPr marL="571500" indent="-571500">
              <a:lnSpc>
                <a:spcPts val="5544"/>
              </a:lnSpc>
              <a:buFont typeface="Wingdings" panose="05000000000000000000" pitchFamily="2" charset="2"/>
              <a:buChar char="q"/>
            </a:pPr>
            <a:r>
              <a:rPr lang="en-US" sz="2800" b="1" dirty="0" smtClean="0">
                <a:solidFill>
                  <a:srgbClr val="227C9D"/>
                </a:solidFill>
                <a:latin typeface="Times New Roman" panose="02020603050405020304" pitchFamily="18" charset="0"/>
                <a:cs typeface="Times New Roman" panose="02020603050405020304" pitchFamily="18" charset="0"/>
              </a:rPr>
              <a:t>D) </a:t>
            </a:r>
            <a:r>
              <a:rPr lang="en-US" sz="2800" b="1" dirty="0" err="1" smtClean="0">
                <a:solidFill>
                  <a:srgbClr val="227C9D"/>
                </a:solidFill>
                <a:latin typeface="Times New Roman" panose="02020603050405020304" pitchFamily="18" charset="0"/>
                <a:cs typeface="Times New Roman" panose="02020603050405020304" pitchFamily="18" charset="0"/>
              </a:rPr>
              <a:t>Sử</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dụng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css</a:t>
            </a:r>
            <a:r>
              <a:rPr lang="en-US" sz="2800" b="1" dirty="0" smtClean="0">
                <a:solidFill>
                  <a:srgbClr val="227C9D"/>
                </a:solidFill>
                <a:latin typeface="Times New Roman" panose="02020603050405020304" pitchFamily="18" charset="0"/>
                <a:cs typeface="Times New Roman" panose="02020603050405020304" pitchFamily="18" charset="0"/>
              </a:rPr>
              <a:t> + html </a:t>
            </a:r>
            <a:r>
              <a:rPr lang="en-US" sz="2800" b="1" dirty="0" err="1" smtClean="0">
                <a:solidFill>
                  <a:srgbClr val="227C9D"/>
                </a:solidFill>
                <a:latin typeface="Times New Roman" panose="02020603050405020304" pitchFamily="18" charset="0"/>
                <a:cs typeface="Times New Roman" panose="02020603050405020304" pitchFamily="18" charset="0"/>
              </a:rPr>
              <a:t>kết</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hợp</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để</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làm</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nổi</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bật</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nội</a:t>
            </a:r>
            <a:r>
              <a:rPr lang="en-US" sz="2800" b="1" dirty="0" smtClean="0">
                <a:solidFill>
                  <a:srgbClr val="227C9D"/>
                </a:solidFill>
                <a:latin typeface="Times New Roman" panose="02020603050405020304" pitchFamily="18" charset="0"/>
                <a:cs typeface="Times New Roman" panose="02020603050405020304" pitchFamily="18" charset="0"/>
              </a:rPr>
              <a:t> dung </a:t>
            </a:r>
            <a:r>
              <a:rPr lang="en-US" sz="2800" b="1" dirty="0" err="1" smtClean="0">
                <a:solidFill>
                  <a:srgbClr val="227C9D"/>
                </a:solidFill>
                <a:latin typeface="Times New Roman" panose="02020603050405020304" pitchFamily="18" charset="0"/>
                <a:cs typeface="Times New Roman" panose="02020603050405020304" pitchFamily="18" charset="0"/>
              </a:rPr>
              <a:t>với</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yêu</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cầu</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định</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dạng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chữ</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có</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màu</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hồng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và</a:t>
            </a:r>
            <a:r>
              <a:rPr lang="en-US" sz="2800" b="1" dirty="0" smtClean="0">
                <a:solidFill>
                  <a:srgbClr val="227C9D"/>
                </a:solidFill>
                <a:latin typeface="Times New Roman" panose="02020603050405020304" pitchFamily="18" charset="0"/>
                <a:cs typeface="Times New Roman" panose="02020603050405020304" pitchFamily="18" charset="0"/>
              </a:rPr>
              <a:t> in </a:t>
            </a:r>
            <a:r>
              <a:rPr lang="en-US" sz="2800" b="1" dirty="0" err="1" smtClean="0">
                <a:solidFill>
                  <a:srgbClr val="227C9D"/>
                </a:solidFill>
                <a:latin typeface="Times New Roman" panose="02020603050405020304" pitchFamily="18" charset="0"/>
                <a:cs typeface="Times New Roman" panose="02020603050405020304" pitchFamily="18" charset="0"/>
              </a:rPr>
              <a:t>đậm</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cho</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nền</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đen</a:t>
            </a:r>
            <a:r>
              <a:rPr lang="en-US" sz="2800" b="1" dirty="0" smtClean="0">
                <a:solidFill>
                  <a:srgbClr val="227C9D"/>
                </a:solidFill>
                <a:latin typeface="Times New Roman" panose="02020603050405020304" pitchFamily="18" charset="0"/>
                <a:cs typeface="Times New Roman" panose="02020603050405020304" pitchFamily="18" charset="0"/>
              </a:rPr>
              <a:t>.</a:t>
            </a:r>
            <a:endParaRPr lang="en-US" sz="2800" b="1" dirty="0">
              <a:solidFill>
                <a:srgbClr val="227C9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928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pic>
        <p:nvPicPr>
          <p:cNvPr id="2" name="Picture 1"/>
          <p:cNvPicPr>
            <a:picLocks noChangeAspect="1"/>
          </p:cNvPicPr>
          <p:nvPr/>
        </p:nvPicPr>
        <p:blipFill>
          <a:blip r:embed="rId11"/>
          <a:stretch>
            <a:fillRect/>
          </a:stretch>
        </p:blipFill>
        <p:spPr>
          <a:xfrm>
            <a:off x="1524000" y="464720"/>
            <a:ext cx="7201475" cy="3401349"/>
          </a:xfrm>
          <a:prstGeom prst="rect">
            <a:avLst/>
          </a:prstGeom>
        </p:spPr>
      </p:pic>
      <p:pic>
        <p:nvPicPr>
          <p:cNvPr id="3" name="Picture 2"/>
          <p:cNvPicPr>
            <a:picLocks noChangeAspect="1"/>
          </p:cNvPicPr>
          <p:nvPr/>
        </p:nvPicPr>
        <p:blipFill>
          <a:blip r:embed="rId12"/>
          <a:stretch>
            <a:fillRect/>
          </a:stretch>
        </p:blipFill>
        <p:spPr>
          <a:xfrm>
            <a:off x="1498600" y="4134809"/>
            <a:ext cx="9659698" cy="4976149"/>
          </a:xfrm>
          <a:prstGeom prst="rect">
            <a:avLst/>
          </a:prstGeom>
        </p:spPr>
      </p:pic>
    </p:spTree>
    <p:extLst>
      <p:ext uri="{BB962C8B-B14F-4D97-AF65-F5344CB8AC3E}">
        <p14:creationId xmlns:p14="http://schemas.microsoft.com/office/powerpoint/2010/main" val="1263394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2662"/>
          </a:xfrm>
        </p:spPr>
        <p:txBody>
          <a:bodyPr>
            <a:normAutofit fontScale="90000"/>
          </a:bodyPr>
          <a:lstStyle/>
          <a:p>
            <a:pPr algn="l"/>
            <a:r>
              <a:rPr lang="en-US" sz="2400" dirty="0" smtClean="0">
                <a:latin typeface="Times New Roman" panose="02020603050405020304" pitchFamily="18" charset="0"/>
                <a:cs typeface="Times New Roman" panose="02020603050405020304" pitchFamily="18" charset="0"/>
              </a:rPr>
              <a:t>Style Sheet </a:t>
            </a:r>
            <a:r>
              <a:rPr lang="en-US" sz="2400" dirty="0" err="1" smtClean="0">
                <a:latin typeface="Times New Roman" panose="02020603050405020304" pitchFamily="18" charset="0"/>
                <a:cs typeface="Times New Roman" panose="02020603050405020304" pitchFamily="18" charset="0"/>
              </a:rPr>
              <a:t>nhiều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nhau</a:t>
            </a:r>
            <a:r>
              <a:rPr lang="en-US" sz="2400" dirty="0" smtClean="0">
                <a:latin typeface="Times New Roman" panose="02020603050405020304" pitchFamily="18" charset="0"/>
                <a:cs typeface="Times New Roman" panose="02020603050405020304" pitchFamily="18" charset="0"/>
              </a:rPr>
              <a:t>:</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VD: </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44500" y="1409700"/>
            <a:ext cx="7259063" cy="4439270"/>
          </a:xfrm>
          <a:prstGeom prst="rect">
            <a:avLst/>
          </a:prstGeom>
        </p:spPr>
      </p:pic>
    </p:spTree>
    <p:extLst>
      <p:ext uri="{BB962C8B-B14F-4D97-AF65-F5344CB8AC3E}">
        <p14:creationId xmlns:p14="http://schemas.microsoft.com/office/powerpoint/2010/main" val="2657843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Grp="1"/>
          </p:cNvSpPr>
          <p:nvPr>
            <p:ph type="title"/>
          </p:nvPr>
        </p:nvSpPr>
        <p:spPr>
          <a:xfrm>
            <a:off x="457200" y="274638"/>
            <a:ext cx="17221200" cy="705321"/>
          </a:xfrm>
          <a:prstGeom prst="rect">
            <a:avLst/>
          </a:prstGeom>
        </p:spPr>
        <p:txBody>
          <a:bodyPr wrap="square" lIns="0" tIns="0" rIns="0" bIns="0" rtlCol="0" anchor="t">
            <a:spAutoFit/>
          </a:bodyPr>
          <a:lstStyle/>
          <a:p>
            <a:pPr marL="571500" indent="-571500" algn="l">
              <a:lnSpc>
                <a:spcPts val="5544"/>
              </a:lnSpc>
              <a:buFont typeface="Wingdings" panose="05000000000000000000" pitchFamily="2" charset="2"/>
              <a:buChar char="q"/>
            </a:pPr>
            <a:r>
              <a:rPr lang="en-US" sz="2800" b="1" dirty="0">
                <a:solidFill>
                  <a:srgbClr val="227C9D"/>
                </a:solidFill>
                <a:latin typeface="Times New Roman" panose="02020603050405020304" pitchFamily="18" charset="0"/>
                <a:cs typeface="Times New Roman" panose="02020603050405020304" pitchFamily="18" charset="0"/>
              </a:rPr>
              <a:t>E</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Sử</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dụng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css</a:t>
            </a:r>
            <a:r>
              <a:rPr lang="en-US" sz="2800" b="1" dirty="0" smtClean="0">
                <a:solidFill>
                  <a:srgbClr val="227C9D"/>
                </a:solidFill>
                <a:latin typeface="Times New Roman" panose="02020603050405020304" pitchFamily="18" charset="0"/>
                <a:cs typeface="Times New Roman" panose="02020603050405020304" pitchFamily="18" charset="0"/>
              </a:rPr>
              <a:t> + html style sheet </a:t>
            </a:r>
            <a:r>
              <a:rPr lang="en-US" sz="2800" b="1" dirty="0" err="1" smtClean="0">
                <a:solidFill>
                  <a:srgbClr val="227C9D"/>
                </a:solidFill>
                <a:latin typeface="Times New Roman" panose="02020603050405020304" pitchFamily="18" charset="0"/>
                <a:cs typeface="Times New Roman" panose="02020603050405020304" pitchFamily="18" charset="0"/>
              </a:rPr>
              <a:t>cho</a:t>
            </a:r>
            <a:r>
              <a:rPr lang="en-US" sz="2800" b="1" dirty="0" smtClean="0">
                <a:solidFill>
                  <a:srgbClr val="227C9D"/>
                </a:solidFill>
                <a:latin typeface="Times New Roman" panose="02020603050405020304" pitchFamily="18" charset="0"/>
                <a:cs typeface="Times New Roman" panose="02020603050405020304" pitchFamily="18" charset="0"/>
              </a:rPr>
              <a:t> Form Login </a:t>
            </a:r>
            <a:r>
              <a:rPr lang="en-US" sz="2800" b="1" dirty="0" err="1" smtClean="0">
                <a:solidFill>
                  <a:srgbClr val="227C9D"/>
                </a:solidFill>
                <a:latin typeface="Times New Roman" panose="02020603050405020304" pitchFamily="18" charset="0"/>
                <a:cs typeface="Times New Roman" panose="02020603050405020304" pitchFamily="18" charset="0"/>
              </a:rPr>
              <a:t>Vd</a:t>
            </a:r>
            <a:r>
              <a:rPr lang="en-US" sz="2800" b="1" dirty="0" smtClean="0">
                <a:solidFill>
                  <a:srgbClr val="227C9D"/>
                </a:solidFill>
                <a:latin typeface="Times New Roman" panose="02020603050405020304" pitchFamily="18" charset="0"/>
                <a:cs typeface="Times New Roman" panose="02020603050405020304" pitchFamily="18" charset="0"/>
              </a:rPr>
              <a:t>: C)</a:t>
            </a:r>
            <a:endParaRPr lang="en-US" sz="2800" b="1" dirty="0">
              <a:solidFill>
                <a:srgbClr val="227C9D"/>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38200" y="2909591"/>
            <a:ext cx="6220693" cy="4239217"/>
          </a:xfrm>
          <a:prstGeom prst="rect">
            <a:avLst/>
          </a:prstGeom>
        </p:spPr>
      </p:pic>
      <p:pic>
        <p:nvPicPr>
          <p:cNvPr id="5" name="Picture 4"/>
          <p:cNvPicPr>
            <a:picLocks noChangeAspect="1"/>
          </p:cNvPicPr>
          <p:nvPr/>
        </p:nvPicPr>
        <p:blipFill>
          <a:blip r:embed="rId3"/>
          <a:stretch>
            <a:fillRect/>
          </a:stretch>
        </p:blipFill>
        <p:spPr>
          <a:xfrm>
            <a:off x="10134600" y="1562100"/>
            <a:ext cx="5896798" cy="6934200"/>
          </a:xfrm>
          <a:prstGeom prst="rect">
            <a:avLst/>
          </a:prstGeom>
        </p:spPr>
      </p:pic>
      <p:sp>
        <p:nvSpPr>
          <p:cNvPr id="6" name="Title 1"/>
          <p:cNvSpPr txBox="1">
            <a:spLocks/>
          </p:cNvSpPr>
          <p:nvPr/>
        </p:nvSpPr>
        <p:spPr>
          <a:xfrm>
            <a:off x="838200" y="2342558"/>
            <a:ext cx="6019800" cy="56703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latin typeface="Times New Roman" panose="02020603050405020304" pitchFamily="18" charset="0"/>
                <a:cs typeface="Times New Roman" panose="02020603050405020304" pitchFamily="18" charset="0"/>
              </a:rPr>
              <a:t>HTML</a:t>
            </a:r>
            <a:endParaRPr lang="en-US" sz="24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0160000" y="995067"/>
            <a:ext cx="6019800" cy="56703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latin typeface="Times New Roman" panose="02020603050405020304" pitchFamily="18" charset="0"/>
                <a:cs typeface="Times New Roman" panose="02020603050405020304" pitchFamily="18" charset="0"/>
              </a:rPr>
              <a:t>CSS</a:t>
            </a:r>
            <a:endParaRPr lang="en-US" sz="2400" dirty="0">
              <a:latin typeface="Times New Roman" panose="02020603050405020304" pitchFamily="18" charset="0"/>
              <a:cs typeface="Times New Roman" panose="02020603050405020304" pitchFamily="18" charset="0"/>
            </a:endParaRPr>
          </a:p>
        </p:txBody>
      </p:sp>
      <p:sp>
        <p:nvSpPr>
          <p:cNvPr id="9" name="Cross 8"/>
          <p:cNvSpPr/>
          <p:nvPr/>
        </p:nvSpPr>
        <p:spPr>
          <a:xfrm>
            <a:off x="8139546" y="4381500"/>
            <a:ext cx="914400" cy="952499"/>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033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pic>
        <p:nvPicPr>
          <p:cNvPr id="2" name="Picture 1"/>
          <p:cNvPicPr>
            <a:picLocks noChangeAspect="1"/>
          </p:cNvPicPr>
          <p:nvPr/>
        </p:nvPicPr>
        <p:blipFill>
          <a:blip r:embed="rId11"/>
          <a:stretch>
            <a:fillRect/>
          </a:stretch>
        </p:blipFill>
        <p:spPr>
          <a:xfrm>
            <a:off x="1030303" y="465049"/>
            <a:ext cx="16173888" cy="5897651"/>
          </a:xfrm>
          <a:prstGeom prst="rect">
            <a:avLst/>
          </a:prstGeom>
        </p:spPr>
      </p:pic>
    </p:spTree>
    <p:extLst>
      <p:ext uri="{BB962C8B-B14F-4D97-AF65-F5344CB8AC3E}">
        <p14:creationId xmlns:p14="http://schemas.microsoft.com/office/powerpoint/2010/main" val="20510730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p:cNvSpPr>
          <p:nvPr/>
        </p:nvSpPr>
        <p:spPr>
          <a:xfrm>
            <a:off x="457200" y="274638"/>
            <a:ext cx="17221200" cy="705321"/>
          </a:xfrm>
          <a:prstGeom prst="rect">
            <a:avLst/>
          </a:prstGeom>
        </p:spPr>
        <p:txBody>
          <a:bodyPr wrap="square" lIns="0" tIns="0" rIns="0" bIns="0" rtlCol="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lnSpc>
                <a:spcPts val="5544"/>
              </a:lnSpc>
              <a:buFont typeface="Wingdings" panose="05000000000000000000" pitchFamily="2" charset="2"/>
              <a:buChar char="q"/>
            </a:pPr>
            <a:r>
              <a:rPr lang="en-US" sz="2800" b="1" dirty="0">
                <a:solidFill>
                  <a:srgbClr val="227C9D"/>
                </a:solidFill>
                <a:latin typeface="Times New Roman" panose="02020603050405020304" pitchFamily="18" charset="0"/>
                <a:cs typeface="Times New Roman" panose="02020603050405020304" pitchFamily="18" charset="0"/>
              </a:rPr>
              <a:t>F</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Sử</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dụng</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css</a:t>
            </a:r>
            <a:r>
              <a:rPr lang="en-US" sz="2800" b="1" dirty="0" smtClean="0">
                <a:solidFill>
                  <a:srgbClr val="227C9D"/>
                </a:solidFill>
                <a:latin typeface="Times New Roman" panose="02020603050405020304" pitchFamily="18" charset="0"/>
                <a:cs typeface="Times New Roman" panose="02020603050405020304" pitchFamily="18" charset="0"/>
              </a:rPr>
              <a:t> + html style sheet </a:t>
            </a:r>
            <a:r>
              <a:rPr lang="en-US" sz="2800" b="1" dirty="0" err="1" smtClean="0">
                <a:solidFill>
                  <a:srgbClr val="227C9D"/>
                </a:solidFill>
                <a:latin typeface="Times New Roman" panose="02020603050405020304" pitchFamily="18" charset="0"/>
                <a:cs typeface="Times New Roman" panose="02020603050405020304" pitchFamily="18" charset="0"/>
              </a:rPr>
              <a:t>với</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nội</a:t>
            </a:r>
            <a:r>
              <a:rPr lang="en-US" sz="2800" b="1" dirty="0" smtClean="0">
                <a:solidFill>
                  <a:srgbClr val="227C9D"/>
                </a:solidFill>
                <a:latin typeface="Times New Roman" panose="02020603050405020304" pitchFamily="18" charset="0"/>
                <a:cs typeface="Times New Roman" panose="02020603050405020304" pitchFamily="18" charset="0"/>
              </a:rPr>
              <a:t> dung </a:t>
            </a:r>
            <a:r>
              <a:rPr lang="en-US" sz="2800" b="1" dirty="0" err="1" smtClean="0">
                <a:solidFill>
                  <a:srgbClr val="227C9D"/>
                </a:solidFill>
                <a:latin typeface="Times New Roman" panose="02020603050405020304" pitchFamily="18" charset="0"/>
                <a:cs typeface="Times New Roman" panose="02020603050405020304" pitchFamily="18" charset="0"/>
              </a:rPr>
              <a:t>tùy</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chọn</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dùng</a:t>
            </a:r>
            <a:r>
              <a:rPr lang="en-US" sz="2800" b="1" dirty="0" smtClean="0">
                <a:solidFill>
                  <a:srgbClr val="227C9D"/>
                </a:solidFill>
                <a:latin typeface="Times New Roman" panose="02020603050405020304" pitchFamily="18" charset="0"/>
                <a:cs typeface="Times New Roman" panose="02020603050405020304" pitchFamily="18" charset="0"/>
              </a:rPr>
              <a:t> font </a:t>
            </a:r>
            <a:r>
              <a:rPr lang="en-US" sz="2800" b="1" dirty="0" err="1" smtClean="0">
                <a:solidFill>
                  <a:srgbClr val="227C9D"/>
                </a:solidFill>
                <a:latin typeface="Times New Roman" panose="02020603050405020304" pitchFamily="18" charset="0"/>
                <a:cs typeface="Times New Roman" panose="02020603050405020304" pitchFamily="18" charset="0"/>
              </a:rPr>
              <a:t>chữ</a:t>
            </a:r>
            <a:r>
              <a:rPr lang="en-US" sz="2800" b="1" dirty="0" smtClean="0">
                <a:solidFill>
                  <a:srgbClr val="227C9D"/>
                </a:solidFill>
                <a:latin typeface="Times New Roman" panose="02020603050405020304" pitchFamily="18" charset="0"/>
                <a:cs typeface="Times New Roman" panose="02020603050405020304" pitchFamily="18" charset="0"/>
              </a:rPr>
              <a:t> 20px </a:t>
            </a:r>
            <a:r>
              <a:rPr lang="en-US" sz="2800" b="1" dirty="0" err="1" smtClean="0">
                <a:solidFill>
                  <a:srgbClr val="227C9D"/>
                </a:solidFill>
                <a:latin typeface="Times New Roman" panose="02020603050405020304" pitchFamily="18" charset="0"/>
                <a:cs typeface="Times New Roman" panose="02020603050405020304" pitchFamily="18" charset="0"/>
              </a:rPr>
              <a:t>và</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canh</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giữa</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màn</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hình</a:t>
            </a:r>
            <a:r>
              <a:rPr lang="en-US" sz="2800" b="1" dirty="0" smtClean="0">
                <a:solidFill>
                  <a:srgbClr val="227C9D"/>
                </a:solidFill>
                <a:latin typeface="Times New Roman" panose="02020603050405020304" pitchFamily="18" charset="0"/>
                <a:cs typeface="Times New Roman" panose="02020603050405020304" pitchFamily="18" charset="0"/>
              </a:rPr>
              <a:t>  </a:t>
            </a:r>
            <a:endParaRPr lang="en-US" sz="2800" b="1" dirty="0">
              <a:solidFill>
                <a:srgbClr val="227C9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5669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14" name="TextBox 3"/>
          <p:cNvSpPr txBox="1">
            <a:spLocks/>
          </p:cNvSpPr>
          <p:nvPr/>
        </p:nvSpPr>
        <p:spPr>
          <a:xfrm>
            <a:off x="457200" y="274638"/>
            <a:ext cx="17221200" cy="705321"/>
          </a:xfrm>
          <a:prstGeom prst="rect">
            <a:avLst/>
          </a:prstGeom>
        </p:spPr>
        <p:txBody>
          <a:bodyPr wrap="square" lIns="0" tIns="0" rIns="0" bIns="0" rtlCol="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lnSpc>
                <a:spcPts val="5544"/>
              </a:lnSpc>
              <a:buFont typeface="Arial" panose="020B0604020202020204" pitchFamily="34" charset="0"/>
              <a:buChar char="•"/>
            </a:pPr>
            <a:r>
              <a:rPr lang="en-US" sz="2800" b="1" dirty="0" err="1" smtClean="0">
                <a:solidFill>
                  <a:srgbClr val="227C9D"/>
                </a:solidFill>
                <a:latin typeface="Times New Roman" panose="02020603050405020304" pitchFamily="18" charset="0"/>
                <a:cs typeface="Times New Roman" panose="02020603050405020304" pitchFamily="18" charset="0"/>
              </a:rPr>
              <a:t>Cuối</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cùng</a:t>
            </a:r>
            <a:r>
              <a:rPr lang="en-US" sz="2800" b="1" dirty="0" smtClean="0">
                <a:solidFill>
                  <a:srgbClr val="227C9D"/>
                </a:solidFill>
                <a:latin typeface="Times New Roman" panose="02020603050405020304" pitchFamily="18" charset="0"/>
                <a:cs typeface="Times New Roman" panose="02020603050405020304" pitchFamily="18" charset="0"/>
              </a:rPr>
              <a:t> JQuery </a:t>
            </a:r>
            <a:r>
              <a:rPr lang="en-US" sz="2800" b="1" dirty="0" err="1" smtClean="0">
                <a:solidFill>
                  <a:srgbClr val="227C9D"/>
                </a:solidFill>
                <a:latin typeface="Times New Roman" panose="02020603050405020304" pitchFamily="18" charset="0"/>
                <a:cs typeface="Times New Roman" panose="02020603050405020304" pitchFamily="18" charset="0"/>
              </a:rPr>
              <a:t>là</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gì</a:t>
            </a:r>
            <a:r>
              <a:rPr lang="en-US" sz="2800" b="1" dirty="0" smtClean="0">
                <a:solidFill>
                  <a:srgbClr val="227C9D"/>
                </a:solidFill>
                <a:latin typeface="Times New Roman" panose="02020603050405020304" pitchFamily="18" charset="0"/>
                <a:cs typeface="Times New Roman" panose="02020603050405020304" pitchFamily="18" charset="0"/>
              </a:rPr>
              <a:t> ?</a:t>
            </a:r>
            <a:endParaRPr lang="en-US" sz="2800" b="1" dirty="0">
              <a:solidFill>
                <a:srgbClr val="227C9D"/>
              </a:solidFill>
              <a:latin typeface="Times New Roman" panose="02020603050405020304" pitchFamily="18" charset="0"/>
              <a:cs typeface="Times New Roman" panose="02020603050405020304" pitchFamily="18" charset="0"/>
            </a:endParaRPr>
          </a:p>
        </p:txBody>
      </p:sp>
      <p:sp>
        <p:nvSpPr>
          <p:cNvPr id="17" name="TextBox 3"/>
          <p:cNvSpPr txBox="1">
            <a:spLocks/>
          </p:cNvSpPr>
          <p:nvPr/>
        </p:nvSpPr>
        <p:spPr>
          <a:xfrm>
            <a:off x="457200" y="1246919"/>
            <a:ext cx="17221200" cy="5170646"/>
          </a:xfrm>
          <a:prstGeom prst="rect">
            <a:avLst/>
          </a:prstGeom>
        </p:spPr>
        <p:txBody>
          <a:bodyPr wrap="square" lIns="0" tIns="0" rIns="0" bIns="0" rtlCol="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JQ</a:t>
            </a:r>
            <a:r>
              <a:rPr lang="vi-VN" sz="2400" dirty="0" smtClean="0"/>
              <a:t>uery </a:t>
            </a:r>
            <a:r>
              <a:rPr lang="vi-VN" sz="2400" dirty="0"/>
              <a:t>là thư viện được viết từ JavaScript, jQuery giúp xây dựng các chức năng bằng Javascript dễ dàng, nhanh và giàu tính năng hơn.</a:t>
            </a:r>
          </a:p>
          <a:p>
            <a:pPr algn="l"/>
            <a:r>
              <a:rPr lang="en-US" sz="2400" dirty="0" smtClean="0"/>
              <a:t>JQ</a:t>
            </a:r>
            <a:r>
              <a:rPr lang="vi-VN" sz="2400" dirty="0" smtClean="0"/>
              <a:t>uery </a:t>
            </a:r>
            <a:r>
              <a:rPr lang="vi-VN" sz="2400" dirty="0"/>
              <a:t>được tích hợp nhiều module khác nhau. Từ module hiệu ứng cho đến module truy vấn selector. jQuery được sử dụng đến 99% trên tổng số website trên thế giới. Vậy các module chính của jQuery là gì</a:t>
            </a:r>
            <a:r>
              <a:rPr lang="vi-VN" sz="2400" dirty="0" smtClean="0"/>
              <a:t>?</a:t>
            </a:r>
            <a:endParaRPr lang="en-US" sz="2400" dirty="0" smtClean="0"/>
          </a:p>
          <a:p>
            <a:pPr algn="l"/>
            <a:endParaRPr lang="en-US" sz="2400" dirty="0" smtClean="0"/>
          </a:p>
          <a:p>
            <a:pPr algn="l"/>
            <a:endParaRPr lang="en-US" sz="2400" dirty="0"/>
          </a:p>
          <a:p>
            <a:pPr algn="l"/>
            <a:endParaRPr lang="vi-VN" sz="2400" dirty="0"/>
          </a:p>
          <a:p>
            <a:pPr algn="l"/>
            <a:r>
              <a:rPr lang="vi-VN" sz="2400" dirty="0"/>
              <a:t>Các module phổ biến của jQuery bao gồm</a:t>
            </a:r>
            <a:r>
              <a:rPr lang="vi-VN" sz="2400" dirty="0" smtClean="0"/>
              <a:t>:</a:t>
            </a:r>
            <a:endParaRPr lang="vi-VN" sz="2400" dirty="0"/>
          </a:p>
          <a:p>
            <a:pPr algn="l"/>
            <a:r>
              <a:rPr lang="vi-VN" sz="2400" dirty="0"/>
              <a:t>Ajax – xử lý Ajax!</a:t>
            </a:r>
          </a:p>
          <a:p>
            <a:pPr algn="l"/>
            <a:r>
              <a:rPr lang="vi-VN" sz="2400" dirty="0"/>
              <a:t>Atributes – Xử lý các thuộc tính của đối tượng HTML</a:t>
            </a:r>
          </a:p>
          <a:p>
            <a:pPr algn="l"/>
            <a:r>
              <a:rPr lang="vi-VN" sz="2400" dirty="0"/>
              <a:t>Effect – xử lý hiệu ứng</a:t>
            </a:r>
          </a:p>
          <a:p>
            <a:pPr algn="l"/>
            <a:r>
              <a:rPr lang="vi-VN" sz="2400" dirty="0"/>
              <a:t>Event – xử lý sự kiện</a:t>
            </a:r>
          </a:p>
          <a:p>
            <a:pPr algn="l"/>
            <a:r>
              <a:rPr lang="vi-VN" sz="2400" dirty="0"/>
              <a:t>Form – xử lý sự kiện liên quan tới form</a:t>
            </a:r>
          </a:p>
          <a:p>
            <a:pPr algn="l"/>
            <a:r>
              <a:rPr lang="vi-VN" sz="2400" dirty="0"/>
              <a:t>DOM – xử lý Data Object Model</a:t>
            </a:r>
          </a:p>
          <a:p>
            <a:pPr algn="l"/>
            <a:r>
              <a:rPr lang="vi-VN" sz="2400" dirty="0"/>
              <a:t>Selector – xử lý luồng lách giữa các đối tượng HTML</a:t>
            </a:r>
          </a:p>
        </p:txBody>
      </p:sp>
      <p:pic>
        <p:nvPicPr>
          <p:cNvPr id="3" name="Picture 2"/>
          <p:cNvPicPr>
            <a:picLocks noChangeAspect="1"/>
          </p:cNvPicPr>
          <p:nvPr/>
        </p:nvPicPr>
        <p:blipFill>
          <a:blip r:embed="rId11"/>
          <a:stretch>
            <a:fillRect/>
          </a:stretch>
        </p:blipFill>
        <p:spPr>
          <a:xfrm>
            <a:off x="10340395" y="2758110"/>
            <a:ext cx="6863796" cy="3882884"/>
          </a:xfrm>
          <a:prstGeom prst="rect">
            <a:avLst/>
          </a:prstGeom>
        </p:spPr>
      </p:pic>
    </p:spTree>
    <p:extLst>
      <p:ext uri="{BB962C8B-B14F-4D97-AF65-F5344CB8AC3E}">
        <p14:creationId xmlns:p14="http://schemas.microsoft.com/office/powerpoint/2010/main" val="2437571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8" name="Rectangle 27"/>
          <p:cNvSpPr/>
          <p:nvPr/>
        </p:nvSpPr>
        <p:spPr>
          <a:xfrm>
            <a:off x="7314457" y="419100"/>
            <a:ext cx="2858475" cy="1177951"/>
          </a:xfrm>
          <a:prstGeom prst="rect">
            <a:avLst/>
          </a:prstGeom>
        </p:spPr>
        <p:txBody>
          <a:bodyPr wrap="none">
            <a:spAutoFit/>
          </a:bodyPr>
          <a:lstStyle/>
          <a:p>
            <a:pPr algn="ctr">
              <a:lnSpc>
                <a:spcPts val="9600"/>
              </a:lnSpc>
            </a:pPr>
            <a:r>
              <a:rPr lang="en-US" sz="5400" b="1" dirty="0" err="1">
                <a:solidFill>
                  <a:srgbClr val="FE6D73"/>
                </a:solidFill>
                <a:latin typeface="Times New Roman" panose="02020603050405020304" pitchFamily="18" charset="0"/>
                <a:cs typeface="Times New Roman" panose="02020603050405020304" pitchFamily="18" charset="0"/>
              </a:rPr>
              <a:t>Mục</a:t>
            </a:r>
            <a:r>
              <a:rPr lang="en-US" sz="5400" b="1" dirty="0">
                <a:solidFill>
                  <a:srgbClr val="FE6D73"/>
                </a:solidFill>
                <a:latin typeface="Times New Roman" panose="02020603050405020304" pitchFamily="18" charset="0"/>
                <a:cs typeface="Times New Roman" panose="02020603050405020304" pitchFamily="18" charset="0"/>
              </a:rPr>
              <a:t> </a:t>
            </a:r>
            <a:r>
              <a:rPr lang="en-US" sz="5400" b="1" dirty="0" err="1">
                <a:solidFill>
                  <a:srgbClr val="FE6D73"/>
                </a:solidFill>
                <a:latin typeface="Times New Roman" panose="02020603050405020304" pitchFamily="18" charset="0"/>
                <a:cs typeface="Times New Roman" panose="02020603050405020304" pitchFamily="18" charset="0"/>
              </a:rPr>
              <a:t>Lục</a:t>
            </a:r>
            <a:endParaRPr lang="en-US" sz="5400" b="1" dirty="0">
              <a:solidFill>
                <a:srgbClr val="FE6D73"/>
              </a:solidFill>
              <a:latin typeface="Times New Roman" panose="02020603050405020304" pitchFamily="18" charset="0"/>
              <a:cs typeface="Times New Roman" panose="02020603050405020304" pitchFamily="18" charset="0"/>
            </a:endParaRPr>
          </a:p>
        </p:txBody>
      </p:sp>
      <p:sp>
        <p:nvSpPr>
          <p:cNvPr id="19" name="TextBox 3"/>
          <p:cNvSpPr txBox="1"/>
          <p:nvPr/>
        </p:nvSpPr>
        <p:spPr>
          <a:xfrm>
            <a:off x="1083809" y="2019300"/>
            <a:ext cx="6967300" cy="656655"/>
          </a:xfrm>
          <a:prstGeom prst="rect">
            <a:avLst/>
          </a:prstGeom>
        </p:spPr>
        <p:txBody>
          <a:bodyPr lIns="0" tIns="0" rIns="0" bIns="0" rtlCol="0" anchor="t">
            <a:spAutoFit/>
          </a:bodyPr>
          <a:lstStyle/>
          <a:p>
            <a:pPr>
              <a:lnSpc>
                <a:spcPts val="5544"/>
              </a:lnSpc>
            </a:pPr>
            <a:r>
              <a:rPr lang="en-US" sz="4000" b="1" dirty="0" smtClean="0">
                <a:solidFill>
                  <a:srgbClr val="227C9D"/>
                </a:solidFill>
                <a:latin typeface="Times New Roman" panose="02020603050405020304" pitchFamily="18" charset="0"/>
                <a:cs typeface="Times New Roman" panose="02020603050405020304" pitchFamily="18" charset="0"/>
              </a:rPr>
              <a:t>CHƯƠNG 1: HTML VÀ CSS</a:t>
            </a:r>
            <a:endParaRPr lang="en-US" sz="4000" b="1" dirty="0">
              <a:solidFill>
                <a:srgbClr val="227C9D"/>
              </a:solidFill>
              <a:latin typeface="Times New Roman" panose="02020603050405020304" pitchFamily="18" charset="0"/>
              <a:cs typeface="Times New Roman" panose="02020603050405020304" pitchFamily="18" charset="0"/>
            </a:endParaRPr>
          </a:p>
        </p:txBody>
      </p:sp>
      <p:sp>
        <p:nvSpPr>
          <p:cNvPr id="20" name="TextBox 3"/>
          <p:cNvSpPr txBox="1"/>
          <p:nvPr/>
        </p:nvSpPr>
        <p:spPr>
          <a:xfrm>
            <a:off x="1062344" y="3098204"/>
            <a:ext cx="17012670" cy="705321"/>
          </a:xfrm>
          <a:prstGeom prst="rect">
            <a:avLst/>
          </a:prstGeom>
        </p:spPr>
        <p:txBody>
          <a:bodyPr wrap="square" lIns="0" tIns="0" rIns="0" bIns="0" rtlCol="0" anchor="t">
            <a:spAutoFit/>
          </a:bodyPr>
          <a:lstStyle/>
          <a:p>
            <a:pPr>
              <a:lnSpc>
                <a:spcPts val="5544"/>
              </a:lnSpc>
            </a:pPr>
            <a:r>
              <a:rPr lang="en-US" sz="4000" b="1" dirty="0" smtClean="0">
                <a:solidFill>
                  <a:srgbClr val="227C9D"/>
                </a:solidFill>
                <a:latin typeface="Times New Roman" panose="02020603050405020304" pitchFamily="18" charset="0"/>
                <a:cs typeface="Times New Roman" panose="02020603050405020304" pitchFamily="18" charset="0"/>
              </a:rPr>
              <a:t>CHƯƠNG 2: </a:t>
            </a:r>
            <a:r>
              <a:rPr lang="en-US" sz="4000" b="1" dirty="0" err="1" smtClean="0">
                <a:solidFill>
                  <a:srgbClr val="227C9D"/>
                </a:solidFill>
                <a:latin typeface="Times New Roman" panose="02020603050405020304" pitchFamily="18" charset="0"/>
                <a:cs typeface="Times New Roman" panose="02020603050405020304" pitchFamily="18" charset="0"/>
              </a:rPr>
              <a:t>Ứng</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dụng</a:t>
            </a:r>
            <a:r>
              <a:rPr lang="en-US" sz="4000" b="1" dirty="0" smtClean="0">
                <a:solidFill>
                  <a:srgbClr val="227C9D"/>
                </a:solidFill>
                <a:latin typeface="Times New Roman" panose="02020603050405020304" pitchFamily="18" charset="0"/>
                <a:cs typeface="Times New Roman" panose="02020603050405020304" pitchFamily="18" charset="0"/>
              </a:rPr>
              <a:t> HTML, CSS </a:t>
            </a:r>
            <a:r>
              <a:rPr lang="en-US" sz="4000" b="1" dirty="0" err="1" smtClean="0">
                <a:solidFill>
                  <a:srgbClr val="227C9D"/>
                </a:solidFill>
                <a:latin typeface="Times New Roman" panose="02020603050405020304" pitchFamily="18" charset="0"/>
                <a:cs typeface="Times New Roman" panose="02020603050405020304" pitchFamily="18" charset="0"/>
              </a:rPr>
              <a:t>sử</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dụng</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cho</a:t>
            </a:r>
            <a:r>
              <a:rPr lang="en-US" sz="4000" b="1" dirty="0" smtClean="0">
                <a:solidFill>
                  <a:srgbClr val="227C9D"/>
                </a:solidFill>
                <a:latin typeface="Times New Roman" panose="02020603050405020304" pitchFamily="18" charset="0"/>
                <a:cs typeface="Times New Roman" panose="02020603050405020304" pitchFamily="18" charset="0"/>
              </a:rPr>
              <a:t> Framework Angular</a:t>
            </a:r>
            <a:endParaRPr lang="en-US" sz="4000" b="1" dirty="0">
              <a:solidFill>
                <a:srgbClr val="227C9D"/>
              </a:solidFill>
              <a:latin typeface="Times New Roman" panose="02020603050405020304" pitchFamily="18" charset="0"/>
              <a:cs typeface="Times New Roman" panose="02020603050405020304" pitchFamily="18" charset="0"/>
            </a:endParaRPr>
          </a:p>
        </p:txBody>
      </p:sp>
      <p:sp>
        <p:nvSpPr>
          <p:cNvPr id="21" name="TextBox 3"/>
          <p:cNvSpPr txBox="1"/>
          <p:nvPr/>
        </p:nvSpPr>
        <p:spPr>
          <a:xfrm>
            <a:off x="1062344" y="4189451"/>
            <a:ext cx="17012670" cy="649217"/>
          </a:xfrm>
          <a:prstGeom prst="rect">
            <a:avLst/>
          </a:prstGeom>
        </p:spPr>
        <p:txBody>
          <a:bodyPr wrap="square" lIns="0" tIns="0" rIns="0" bIns="0" rtlCol="0" anchor="t">
            <a:spAutoFit/>
          </a:bodyPr>
          <a:lstStyle/>
          <a:p>
            <a:pPr>
              <a:lnSpc>
                <a:spcPts val="5544"/>
              </a:lnSpc>
            </a:pPr>
            <a:r>
              <a:rPr lang="en-US" sz="4000" b="1" dirty="0" smtClean="0">
                <a:solidFill>
                  <a:srgbClr val="227C9D"/>
                </a:solidFill>
                <a:latin typeface="Times New Roman" panose="02020603050405020304" pitchFamily="18" charset="0"/>
                <a:cs typeface="Times New Roman" panose="02020603050405020304" pitchFamily="18" charset="0"/>
              </a:rPr>
              <a:t>CHƯƠNG 3: </a:t>
            </a:r>
            <a:r>
              <a:rPr lang="en-US" sz="4000" b="1" dirty="0" err="1" smtClean="0">
                <a:solidFill>
                  <a:srgbClr val="227C9D"/>
                </a:solidFill>
                <a:latin typeface="Times New Roman" panose="02020603050405020304" pitchFamily="18" charset="0"/>
                <a:cs typeface="Times New Roman" panose="02020603050405020304" pitchFamily="18" charset="0"/>
              </a:rPr>
              <a:t>Ứng</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dụng</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Taiwind</a:t>
            </a:r>
            <a:r>
              <a:rPr lang="en-US" sz="4000" b="1" dirty="0" smtClean="0">
                <a:solidFill>
                  <a:srgbClr val="227C9D"/>
                </a:solidFill>
                <a:latin typeface="Times New Roman" panose="02020603050405020304" pitchFamily="18" charset="0"/>
                <a:cs typeface="Times New Roman" panose="02020603050405020304" pitchFamily="18" charset="0"/>
              </a:rPr>
              <a:t> CSS </a:t>
            </a:r>
            <a:r>
              <a:rPr lang="en-US" sz="4000" b="1" dirty="0" err="1" smtClean="0">
                <a:solidFill>
                  <a:srgbClr val="227C9D"/>
                </a:solidFill>
                <a:latin typeface="Times New Roman" panose="02020603050405020304" pitchFamily="18" charset="0"/>
                <a:cs typeface="Times New Roman" panose="02020603050405020304" pitchFamily="18" charset="0"/>
              </a:rPr>
              <a:t>hoặc</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Boostrap</a:t>
            </a:r>
            <a:r>
              <a:rPr lang="en-US" sz="4000" b="1" dirty="0" smtClean="0">
                <a:solidFill>
                  <a:srgbClr val="227C9D"/>
                </a:solidFill>
                <a:latin typeface="Times New Roman" panose="02020603050405020304" pitchFamily="18" charset="0"/>
                <a:cs typeface="Times New Roman" panose="02020603050405020304" pitchFamily="18" charset="0"/>
              </a:rPr>
              <a:t> CSS </a:t>
            </a:r>
            <a:r>
              <a:rPr lang="en-US" sz="4000" b="1" dirty="0" err="1" smtClean="0">
                <a:solidFill>
                  <a:srgbClr val="227C9D"/>
                </a:solidFill>
                <a:latin typeface="Times New Roman" panose="02020603050405020304" pitchFamily="18" charset="0"/>
                <a:cs typeface="Times New Roman" panose="02020603050405020304" pitchFamily="18" charset="0"/>
              </a:rPr>
              <a:t>với</a:t>
            </a:r>
            <a:r>
              <a:rPr lang="en-US" sz="4000" b="1" dirty="0" smtClean="0">
                <a:solidFill>
                  <a:srgbClr val="227C9D"/>
                </a:solidFill>
                <a:latin typeface="Times New Roman" panose="02020603050405020304" pitchFamily="18" charset="0"/>
                <a:cs typeface="Times New Roman" panose="02020603050405020304" pitchFamily="18" charset="0"/>
              </a:rPr>
              <a:t> Angular</a:t>
            </a:r>
            <a:endParaRPr lang="en-US" sz="4000" b="1" dirty="0">
              <a:solidFill>
                <a:srgbClr val="227C9D"/>
              </a:solidFill>
              <a:latin typeface="Times New Roman" panose="02020603050405020304" pitchFamily="18" charset="0"/>
              <a:cs typeface="Times New Roman" panose="02020603050405020304" pitchFamily="18" charset="0"/>
            </a:endParaRPr>
          </a:p>
        </p:txBody>
      </p:sp>
      <p:sp>
        <p:nvSpPr>
          <p:cNvPr id="22" name="TextBox 3"/>
          <p:cNvSpPr txBox="1"/>
          <p:nvPr/>
        </p:nvSpPr>
        <p:spPr>
          <a:xfrm>
            <a:off x="1062344" y="5268452"/>
            <a:ext cx="17012670" cy="649217"/>
          </a:xfrm>
          <a:prstGeom prst="rect">
            <a:avLst/>
          </a:prstGeom>
        </p:spPr>
        <p:txBody>
          <a:bodyPr wrap="square" lIns="0" tIns="0" rIns="0" bIns="0" rtlCol="0" anchor="t">
            <a:spAutoFit/>
          </a:bodyPr>
          <a:lstStyle/>
          <a:p>
            <a:pPr>
              <a:lnSpc>
                <a:spcPts val="5544"/>
              </a:lnSpc>
            </a:pPr>
            <a:r>
              <a:rPr lang="en-US" sz="4000" b="1" dirty="0" smtClean="0">
                <a:solidFill>
                  <a:srgbClr val="227C9D"/>
                </a:solidFill>
                <a:latin typeface="Times New Roman" panose="02020603050405020304" pitchFamily="18" charset="0"/>
                <a:cs typeface="Times New Roman" panose="02020603050405020304" pitchFamily="18" charset="0"/>
              </a:rPr>
              <a:t>CHƯƠNG 4: BÀI TẬP TRÊN LỚP</a:t>
            </a:r>
            <a:endParaRPr lang="en-US" sz="4000" b="1" dirty="0">
              <a:solidFill>
                <a:srgbClr val="227C9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4629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pic>
        <p:nvPicPr>
          <p:cNvPr id="2" name="Picture 1"/>
          <p:cNvPicPr>
            <a:picLocks noChangeAspect="1"/>
          </p:cNvPicPr>
          <p:nvPr/>
        </p:nvPicPr>
        <p:blipFill>
          <a:blip r:embed="rId11"/>
          <a:stretch>
            <a:fillRect/>
          </a:stretch>
        </p:blipFill>
        <p:spPr>
          <a:xfrm>
            <a:off x="381000" y="1414007"/>
            <a:ext cx="9626600" cy="5566330"/>
          </a:xfrm>
          <a:prstGeom prst="rect">
            <a:avLst/>
          </a:prstGeom>
        </p:spPr>
      </p:pic>
      <p:sp>
        <p:nvSpPr>
          <p:cNvPr id="3" name="TextBox 2"/>
          <p:cNvSpPr txBox="1"/>
          <p:nvPr/>
        </p:nvSpPr>
        <p:spPr>
          <a:xfrm>
            <a:off x="1175721" y="699675"/>
            <a:ext cx="4292057" cy="461665"/>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Cách</a:t>
            </a:r>
            <a:r>
              <a:rPr lang="en-US" sz="2400" dirty="0" smtClean="0">
                <a:latin typeface="Times New Roman" panose="02020603050405020304" pitchFamily="18" charset="0"/>
                <a:cs typeface="Times New Roman" panose="02020603050405020304" pitchFamily="18" charset="0"/>
              </a:rPr>
              <a:t> 1: </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2"/>
          <a:stretch>
            <a:fillRect/>
          </a:stretch>
        </p:blipFill>
        <p:spPr>
          <a:xfrm>
            <a:off x="9829800" y="1232390"/>
            <a:ext cx="7996728" cy="6349510"/>
          </a:xfrm>
          <a:prstGeom prst="rect">
            <a:avLst/>
          </a:prstGeom>
        </p:spPr>
      </p:pic>
    </p:spTree>
    <p:extLst>
      <p:ext uri="{BB962C8B-B14F-4D97-AF65-F5344CB8AC3E}">
        <p14:creationId xmlns:p14="http://schemas.microsoft.com/office/powerpoint/2010/main" val="1710185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3" name="TextBox 2"/>
          <p:cNvSpPr txBox="1"/>
          <p:nvPr/>
        </p:nvSpPr>
        <p:spPr>
          <a:xfrm>
            <a:off x="1175721" y="699675"/>
            <a:ext cx="4292057" cy="461665"/>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Cách</a:t>
            </a:r>
            <a:r>
              <a:rPr lang="en-US" sz="2400" dirty="0" smtClean="0">
                <a:latin typeface="Times New Roman" panose="02020603050405020304" pitchFamily="18" charset="0"/>
                <a:cs typeface="Times New Roman" panose="02020603050405020304" pitchFamily="18" charset="0"/>
              </a:rPr>
              <a:t> 2: </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1"/>
          <a:stretch>
            <a:fillRect/>
          </a:stretch>
        </p:blipFill>
        <p:spPr>
          <a:xfrm>
            <a:off x="1083808" y="1485900"/>
            <a:ext cx="10706573" cy="5105400"/>
          </a:xfrm>
          <a:prstGeom prst="rect">
            <a:avLst/>
          </a:prstGeom>
        </p:spPr>
      </p:pic>
      <p:sp>
        <p:nvSpPr>
          <p:cNvPr id="5" name="Rectangle 4"/>
          <p:cNvSpPr/>
          <p:nvPr/>
        </p:nvSpPr>
        <p:spPr>
          <a:xfrm>
            <a:off x="9982200" y="2283249"/>
            <a:ext cx="8001000" cy="3416320"/>
          </a:xfrm>
          <a:prstGeom prst="rect">
            <a:avLst/>
          </a:prstGeom>
        </p:spPr>
        <p:txBody>
          <a:bodyPr wrap="square">
            <a:spAutoFit/>
          </a:bodyPr>
          <a:lstStyle/>
          <a:p>
            <a:r>
              <a:rPr lang="vi-VN" sz="2400" dirty="0">
                <a:solidFill>
                  <a:srgbClr val="444444"/>
                </a:solidFill>
                <a:latin typeface="+mj-lt"/>
                <a:ea typeface="Microsoft YaHei" panose="020B0503020204020204" pitchFamily="34" charset="-122"/>
              </a:rPr>
              <a:t>Cách thứ hai để liên kết </a:t>
            </a:r>
            <a:r>
              <a:rPr lang="vi-VN" sz="2400" b="1" dirty="0">
                <a:solidFill>
                  <a:srgbClr val="444444"/>
                </a:solidFill>
                <a:latin typeface="+mj-lt"/>
                <a:ea typeface="Microsoft YaHei" panose="020B0503020204020204" pitchFamily="34" charset="-122"/>
              </a:rPr>
              <a:t>thư viện jQuery</a:t>
            </a:r>
            <a:r>
              <a:rPr lang="vi-VN" sz="2400" dirty="0">
                <a:solidFill>
                  <a:srgbClr val="444444"/>
                </a:solidFill>
                <a:latin typeface="+mj-lt"/>
                <a:ea typeface="Microsoft YaHei" panose="020B0503020204020204" pitchFamily="34" charset="-122"/>
              </a:rPr>
              <a:t> đến trang web là dùng </a:t>
            </a:r>
            <a:r>
              <a:rPr lang="vi-VN" sz="2400" b="1" dirty="0">
                <a:solidFill>
                  <a:srgbClr val="444444"/>
                </a:solidFill>
                <a:latin typeface="+mj-lt"/>
                <a:ea typeface="Microsoft YaHei" panose="020B0503020204020204" pitchFamily="34" charset="-122"/>
              </a:rPr>
              <a:t>CDN</a:t>
            </a:r>
            <a:r>
              <a:rPr lang="vi-VN" sz="2400" dirty="0">
                <a:solidFill>
                  <a:srgbClr val="444444"/>
                </a:solidFill>
                <a:latin typeface="+mj-lt"/>
                <a:ea typeface="Microsoft YaHei" panose="020B0503020204020204" pitchFamily="34" charset="-122"/>
              </a:rPr>
              <a:t> (</a:t>
            </a:r>
            <a:r>
              <a:rPr lang="vi-VN" sz="2400" b="1" dirty="0">
                <a:solidFill>
                  <a:srgbClr val="444444"/>
                </a:solidFill>
                <a:latin typeface="+mj-lt"/>
                <a:ea typeface="Microsoft YaHei" panose="020B0503020204020204" pitchFamily="34" charset="-122"/>
              </a:rPr>
              <a:t>Content Delivery Network</a:t>
            </a:r>
            <a:r>
              <a:rPr lang="vi-VN" sz="2400" dirty="0">
                <a:solidFill>
                  <a:srgbClr val="444444"/>
                </a:solidFill>
                <a:latin typeface="+mj-lt"/>
                <a:ea typeface="Microsoft YaHei" panose="020B0503020204020204" pitchFamily="34" charset="-122"/>
              </a:rPr>
              <a:t>). Với cách làm này thay vì tải </a:t>
            </a:r>
            <a:r>
              <a:rPr lang="vi-VN" sz="2400" b="1" i="1" dirty="0">
                <a:solidFill>
                  <a:srgbClr val="444444"/>
                </a:solidFill>
                <a:latin typeface="+mj-lt"/>
                <a:ea typeface="Microsoft YaHei" panose="020B0503020204020204" pitchFamily="34" charset="-122"/>
              </a:rPr>
              <a:t>thư viện jQuery</a:t>
            </a:r>
            <a:r>
              <a:rPr lang="vi-VN" sz="2400" dirty="0">
                <a:solidFill>
                  <a:srgbClr val="444444"/>
                </a:solidFill>
                <a:latin typeface="+mj-lt"/>
                <a:ea typeface="Microsoft YaHei" panose="020B0503020204020204" pitchFamily="34" charset="-122"/>
              </a:rPr>
              <a:t> về </a:t>
            </a:r>
            <a:r>
              <a:rPr lang="vi-VN" sz="2400" b="1" i="1" dirty="0">
                <a:solidFill>
                  <a:srgbClr val="A5A5A5"/>
                </a:solidFill>
                <a:latin typeface="+mj-lt"/>
                <a:ea typeface="Microsoft YaHei" panose="020B0503020204020204" pitchFamily="34" charset="-122"/>
                <a:hlinkClick r:id="rId12"/>
              </a:rPr>
              <a:t>web hosting</a:t>
            </a:r>
            <a:r>
              <a:rPr lang="vi-VN" sz="2400" dirty="0">
                <a:solidFill>
                  <a:srgbClr val="444444"/>
                </a:solidFill>
                <a:latin typeface="+mj-lt"/>
                <a:ea typeface="Microsoft YaHei" panose="020B0503020204020204" pitchFamily="34" charset="-122"/>
              </a:rPr>
              <a:t> hay máy chủ, chúng ta sẽ liên kết đến </a:t>
            </a:r>
            <a:r>
              <a:rPr lang="vi-VN" sz="2400" b="1" dirty="0">
                <a:solidFill>
                  <a:srgbClr val="444444"/>
                </a:solidFill>
                <a:latin typeface="+mj-lt"/>
                <a:ea typeface="Microsoft YaHei" panose="020B0503020204020204" pitchFamily="34" charset="-122"/>
              </a:rPr>
              <a:t>thư viện jQuery</a:t>
            </a:r>
            <a:r>
              <a:rPr lang="vi-VN" sz="2400" dirty="0">
                <a:solidFill>
                  <a:srgbClr val="444444"/>
                </a:solidFill>
                <a:latin typeface="+mj-lt"/>
                <a:ea typeface="Microsoft YaHei" panose="020B0503020204020204" pitchFamily="34" charset="-122"/>
              </a:rPr>
              <a:t> của một số nhà cung cấp như cộng đồng </a:t>
            </a:r>
            <a:r>
              <a:rPr lang="vi-VN" sz="2400" b="1" dirty="0">
                <a:solidFill>
                  <a:srgbClr val="444444"/>
                </a:solidFill>
                <a:latin typeface="+mj-lt"/>
                <a:ea typeface="Microsoft YaHei" panose="020B0503020204020204" pitchFamily="34" charset="-122"/>
              </a:rPr>
              <a:t>jQuery</a:t>
            </a:r>
            <a:r>
              <a:rPr lang="vi-VN" sz="2400" dirty="0">
                <a:solidFill>
                  <a:srgbClr val="444444"/>
                </a:solidFill>
                <a:latin typeface="+mj-lt"/>
                <a:ea typeface="Microsoft YaHei" panose="020B0503020204020204" pitchFamily="34" charset="-122"/>
              </a:rPr>
              <a:t>, </a:t>
            </a:r>
            <a:r>
              <a:rPr lang="vi-VN" sz="2400" b="1" dirty="0">
                <a:solidFill>
                  <a:srgbClr val="444444"/>
                </a:solidFill>
                <a:latin typeface="+mj-lt"/>
                <a:ea typeface="Microsoft YaHei" panose="020B0503020204020204" pitchFamily="34" charset="-122"/>
              </a:rPr>
              <a:t>Google</a:t>
            </a:r>
            <a:r>
              <a:rPr lang="vi-VN" sz="2400" dirty="0">
                <a:solidFill>
                  <a:srgbClr val="444444"/>
                </a:solidFill>
                <a:latin typeface="+mj-lt"/>
                <a:ea typeface="Microsoft YaHei" panose="020B0503020204020204" pitchFamily="34" charset="-122"/>
              </a:rPr>
              <a:t> hay </a:t>
            </a:r>
            <a:r>
              <a:rPr lang="vi-VN" sz="2400" b="1" dirty="0">
                <a:solidFill>
                  <a:srgbClr val="444444"/>
                </a:solidFill>
                <a:latin typeface="+mj-lt"/>
                <a:ea typeface="Microsoft YaHei" panose="020B0503020204020204" pitchFamily="34" charset="-122"/>
              </a:rPr>
              <a:t>Microsoft</a:t>
            </a:r>
            <a:r>
              <a:rPr lang="vi-VN" sz="2400" dirty="0">
                <a:solidFill>
                  <a:srgbClr val="444444"/>
                </a:solidFill>
                <a:latin typeface="+mj-lt"/>
                <a:ea typeface="Microsoft YaHei" panose="020B0503020204020204" pitchFamily="34" charset="-122"/>
              </a:rPr>
              <a:t>. Các CDN phổ biến và tin cậy nhất hiện nay là:</a:t>
            </a:r>
          </a:p>
          <a:p>
            <a:pPr>
              <a:buFont typeface="Arial" panose="020B0604020202020204" pitchFamily="34" charset="0"/>
              <a:buChar char="•"/>
            </a:pPr>
            <a:r>
              <a:rPr lang="vi-VN" sz="2400" b="1" dirty="0">
                <a:solidFill>
                  <a:srgbClr val="EA4649"/>
                </a:solidFill>
                <a:latin typeface="+mj-lt"/>
                <a:ea typeface="Microsoft YaHei" panose="020B0503020204020204" pitchFamily="34" charset="-122"/>
                <a:hlinkClick r:id="rId13"/>
              </a:rPr>
              <a:t>jQuery CDN</a:t>
            </a:r>
            <a:endParaRPr lang="vi-VN" sz="2400" dirty="0">
              <a:solidFill>
                <a:srgbClr val="444444"/>
              </a:solidFill>
              <a:latin typeface="+mj-lt"/>
              <a:ea typeface="Microsoft YaHei" panose="020B0503020204020204" pitchFamily="34" charset="-122"/>
            </a:endParaRPr>
          </a:p>
          <a:p>
            <a:pPr>
              <a:buFont typeface="Arial" panose="020B0604020202020204" pitchFamily="34" charset="0"/>
              <a:buChar char="•"/>
            </a:pPr>
            <a:r>
              <a:rPr lang="vi-VN" sz="2400" b="1" dirty="0">
                <a:solidFill>
                  <a:srgbClr val="EA4649"/>
                </a:solidFill>
                <a:latin typeface="+mj-lt"/>
                <a:ea typeface="Microsoft YaHei" panose="020B0503020204020204" pitchFamily="34" charset="-122"/>
                <a:hlinkClick r:id="rId14"/>
              </a:rPr>
              <a:t>Google CDN</a:t>
            </a:r>
            <a:endParaRPr lang="vi-VN" sz="2400" dirty="0">
              <a:solidFill>
                <a:srgbClr val="444444"/>
              </a:solidFill>
              <a:latin typeface="+mj-lt"/>
              <a:ea typeface="Microsoft YaHei" panose="020B0503020204020204" pitchFamily="34" charset="-122"/>
            </a:endParaRPr>
          </a:p>
          <a:p>
            <a:pPr>
              <a:buFont typeface="Arial" panose="020B0604020202020204" pitchFamily="34" charset="0"/>
              <a:buChar char="•"/>
            </a:pPr>
            <a:r>
              <a:rPr lang="vi-VN" sz="2400" b="1" dirty="0">
                <a:solidFill>
                  <a:srgbClr val="EA4649"/>
                </a:solidFill>
                <a:latin typeface="+mj-lt"/>
                <a:ea typeface="Microsoft YaHei" panose="020B0503020204020204" pitchFamily="34" charset="-122"/>
                <a:hlinkClick r:id="rId15"/>
              </a:rPr>
              <a:t>Microsoft CDN</a:t>
            </a:r>
            <a:endParaRPr lang="vi-VN" sz="2400" b="0" i="0" dirty="0">
              <a:solidFill>
                <a:srgbClr val="444444"/>
              </a:solidFill>
              <a:effectLst/>
              <a:latin typeface="+mj-lt"/>
              <a:ea typeface="Microsoft YaHei" panose="020B0503020204020204" pitchFamily="34" charset="-122"/>
            </a:endParaRPr>
          </a:p>
        </p:txBody>
      </p:sp>
    </p:spTree>
    <p:extLst>
      <p:ext uri="{BB962C8B-B14F-4D97-AF65-F5344CB8AC3E}">
        <p14:creationId xmlns:p14="http://schemas.microsoft.com/office/powerpoint/2010/main" val="2322446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3" name="TextBox 2"/>
          <p:cNvSpPr txBox="1"/>
          <p:nvPr/>
        </p:nvSpPr>
        <p:spPr>
          <a:xfrm>
            <a:off x="1127551" y="699675"/>
            <a:ext cx="4292057" cy="461665"/>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Cách</a:t>
            </a:r>
            <a:r>
              <a:rPr lang="en-US" sz="2400" dirty="0" smtClean="0">
                <a:latin typeface="Times New Roman" panose="02020603050405020304" pitchFamily="18" charset="0"/>
                <a:cs typeface="Times New Roman" panose="02020603050405020304" pitchFamily="18" charset="0"/>
              </a:rPr>
              <a:t> 2: </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1"/>
          <a:stretch>
            <a:fillRect/>
          </a:stretch>
        </p:blipFill>
        <p:spPr>
          <a:xfrm>
            <a:off x="4234013" y="880454"/>
            <a:ext cx="9116697" cy="7659169"/>
          </a:xfrm>
          <a:prstGeom prst="rect">
            <a:avLst/>
          </a:prstGeom>
        </p:spPr>
      </p:pic>
      <p:sp>
        <p:nvSpPr>
          <p:cNvPr id="6" name="Right Arrow 5"/>
          <p:cNvSpPr/>
          <p:nvPr/>
        </p:nvSpPr>
        <p:spPr>
          <a:xfrm>
            <a:off x="3080504" y="2600308"/>
            <a:ext cx="1566300" cy="256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844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2" name="Rectangle 1"/>
          <p:cNvSpPr/>
          <p:nvPr/>
        </p:nvSpPr>
        <p:spPr>
          <a:xfrm>
            <a:off x="685800" y="660778"/>
            <a:ext cx="7953652" cy="461665"/>
          </a:xfrm>
          <a:prstGeom prst="rect">
            <a:avLst/>
          </a:prstGeom>
        </p:spPr>
        <p:txBody>
          <a:bodyPr wrap="none">
            <a:spAutoFit/>
          </a:bodyPr>
          <a:lstStyle/>
          <a:p>
            <a:r>
              <a:rPr lang="en-US" sz="2400" b="1" dirty="0">
                <a:solidFill>
                  <a:srgbClr val="227C9D"/>
                </a:solidFill>
                <a:latin typeface="Times New Roman" panose="02020603050405020304" pitchFamily="18" charset="0"/>
                <a:cs typeface="Times New Roman" panose="02020603050405020304" pitchFamily="18" charset="0"/>
              </a:rPr>
              <a:t>E) </a:t>
            </a:r>
            <a:r>
              <a:rPr lang="en-US" sz="2400" b="1" dirty="0" err="1">
                <a:solidFill>
                  <a:srgbClr val="227C9D"/>
                </a:solidFill>
                <a:latin typeface="Times New Roman" panose="02020603050405020304" pitchFamily="18" charset="0"/>
                <a:cs typeface="Times New Roman" panose="02020603050405020304" pitchFamily="18" charset="0"/>
              </a:rPr>
              <a:t>Sử</a:t>
            </a:r>
            <a:r>
              <a:rPr lang="en-US" sz="2400" b="1" dirty="0">
                <a:solidFill>
                  <a:srgbClr val="227C9D"/>
                </a:solidFill>
                <a:latin typeface="Times New Roman" panose="02020603050405020304" pitchFamily="18" charset="0"/>
                <a:cs typeface="Times New Roman" panose="02020603050405020304" pitchFamily="18" charset="0"/>
              </a:rPr>
              <a:t> </a:t>
            </a:r>
            <a:r>
              <a:rPr lang="en-US" sz="2400" b="1" dirty="0" err="1">
                <a:solidFill>
                  <a:srgbClr val="227C9D"/>
                </a:solidFill>
                <a:latin typeface="Times New Roman" panose="02020603050405020304" pitchFamily="18" charset="0"/>
                <a:cs typeface="Times New Roman" panose="02020603050405020304" pitchFamily="18" charset="0"/>
              </a:rPr>
              <a:t>dụng</a:t>
            </a:r>
            <a:r>
              <a:rPr lang="en-US" sz="2400" b="1" dirty="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Jquery</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Javascript</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kiểm</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tra</a:t>
            </a:r>
            <a:r>
              <a:rPr lang="en-US" sz="2400" b="1" dirty="0" smtClean="0">
                <a:solidFill>
                  <a:srgbClr val="227C9D"/>
                </a:solidFill>
                <a:latin typeface="Times New Roman" panose="02020603050405020304" pitchFamily="18" charset="0"/>
                <a:cs typeface="Times New Roman" panose="02020603050405020304" pitchFamily="18" charset="0"/>
              </a:rPr>
              <a:t> form login ở BT E) </a:t>
            </a:r>
            <a:endParaRPr lang="en-US" sz="2400" dirty="0"/>
          </a:p>
        </p:txBody>
      </p:sp>
      <p:pic>
        <p:nvPicPr>
          <p:cNvPr id="4" name="Picture 3"/>
          <p:cNvPicPr>
            <a:picLocks noChangeAspect="1"/>
          </p:cNvPicPr>
          <p:nvPr/>
        </p:nvPicPr>
        <p:blipFill>
          <a:blip r:embed="rId11"/>
          <a:stretch>
            <a:fillRect/>
          </a:stretch>
        </p:blipFill>
        <p:spPr>
          <a:xfrm>
            <a:off x="738103" y="2206254"/>
            <a:ext cx="6551280" cy="4207950"/>
          </a:xfrm>
          <a:prstGeom prst="rect">
            <a:avLst/>
          </a:prstGeom>
        </p:spPr>
      </p:pic>
      <p:pic>
        <p:nvPicPr>
          <p:cNvPr id="7" name="Picture 6"/>
          <p:cNvPicPr>
            <a:picLocks noChangeAspect="1"/>
          </p:cNvPicPr>
          <p:nvPr/>
        </p:nvPicPr>
        <p:blipFill>
          <a:blip r:embed="rId12"/>
          <a:stretch>
            <a:fillRect/>
          </a:stretch>
        </p:blipFill>
        <p:spPr>
          <a:xfrm>
            <a:off x="8305800" y="2206253"/>
            <a:ext cx="8534400" cy="4207950"/>
          </a:xfrm>
          <a:prstGeom prst="rect">
            <a:avLst/>
          </a:prstGeom>
        </p:spPr>
      </p:pic>
      <p:sp>
        <p:nvSpPr>
          <p:cNvPr id="19" name="Rectangle 18"/>
          <p:cNvSpPr/>
          <p:nvPr/>
        </p:nvSpPr>
        <p:spPr>
          <a:xfrm>
            <a:off x="676552" y="1255936"/>
            <a:ext cx="16277948" cy="461665"/>
          </a:xfrm>
          <a:prstGeom prst="rect">
            <a:avLst/>
          </a:prstGeom>
        </p:spPr>
        <p:txBody>
          <a:bodyPr wrap="square">
            <a:spAutoFit/>
          </a:bodyPr>
          <a:lstStyle/>
          <a:p>
            <a:r>
              <a:rPr lang="en-US" sz="2400" b="0" i="0" dirty="0" err="1" smtClean="0">
                <a:solidFill>
                  <a:srgbClr val="444444"/>
                </a:solidFill>
                <a:effectLst/>
                <a:latin typeface="+mj-lt"/>
                <a:ea typeface="Microsoft YaHei" panose="020B0503020204020204" pitchFamily="34" charset="-122"/>
              </a:rPr>
              <a:t>Dùng</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Jquery</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để</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lấy</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giá</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trị</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cho</a:t>
            </a:r>
            <a:r>
              <a:rPr lang="en-US" sz="2400" b="0" i="0" dirty="0" smtClean="0">
                <a:solidFill>
                  <a:srgbClr val="444444"/>
                </a:solidFill>
                <a:effectLst/>
                <a:latin typeface="+mj-lt"/>
                <a:ea typeface="Microsoft YaHei" panose="020B0503020204020204" pitchFamily="34" charset="-122"/>
              </a:rPr>
              <a:t> 2 </a:t>
            </a:r>
            <a:r>
              <a:rPr lang="en-US" sz="2400" b="0" i="0" dirty="0" err="1" smtClean="0">
                <a:solidFill>
                  <a:srgbClr val="444444"/>
                </a:solidFill>
                <a:effectLst/>
                <a:latin typeface="+mj-lt"/>
                <a:ea typeface="Microsoft YaHei" panose="020B0503020204020204" pitchFamily="34" charset="-122"/>
              </a:rPr>
              <a:t>biến</a:t>
            </a:r>
            <a:r>
              <a:rPr lang="en-US" sz="2400" b="0" i="0" dirty="0" smtClean="0">
                <a:solidFill>
                  <a:srgbClr val="444444"/>
                </a:solidFill>
                <a:effectLst/>
                <a:latin typeface="+mj-lt"/>
                <a:ea typeface="Microsoft YaHei" panose="020B0503020204020204" pitchFamily="34" charset="-122"/>
              </a:rPr>
              <a:t> username </a:t>
            </a:r>
            <a:r>
              <a:rPr lang="en-US" sz="2400" b="0" i="0" dirty="0" err="1" smtClean="0">
                <a:solidFill>
                  <a:srgbClr val="444444"/>
                </a:solidFill>
                <a:effectLst/>
                <a:latin typeface="+mj-lt"/>
                <a:ea typeface="Microsoft YaHei" panose="020B0503020204020204" pitchFamily="34" charset="-122"/>
              </a:rPr>
              <a:t>và</a:t>
            </a:r>
            <a:r>
              <a:rPr lang="en-US" sz="2400" b="0" i="0" dirty="0" smtClean="0">
                <a:solidFill>
                  <a:srgbClr val="444444"/>
                </a:solidFill>
                <a:effectLst/>
                <a:latin typeface="+mj-lt"/>
                <a:ea typeface="Microsoft YaHei" panose="020B0503020204020204" pitchFamily="34" charset="-122"/>
              </a:rPr>
              <a:t> password ở </a:t>
            </a:r>
            <a:r>
              <a:rPr lang="en-US" sz="2400" b="0" i="0" dirty="0" err="1" smtClean="0">
                <a:solidFill>
                  <a:srgbClr val="444444"/>
                </a:solidFill>
                <a:effectLst/>
                <a:latin typeface="+mj-lt"/>
                <a:ea typeface="Microsoft YaHei" panose="020B0503020204020204" pitchFamily="34" charset="-122"/>
              </a:rPr>
              <a:t>thẻ</a:t>
            </a:r>
            <a:r>
              <a:rPr lang="en-US" sz="2400" b="0" i="0" dirty="0" smtClean="0">
                <a:solidFill>
                  <a:srgbClr val="444444"/>
                </a:solidFill>
                <a:effectLst/>
                <a:latin typeface="+mj-lt"/>
                <a:ea typeface="Microsoft YaHei" panose="020B0503020204020204" pitchFamily="34" charset="-122"/>
              </a:rPr>
              <a:t> input </a:t>
            </a:r>
            <a:r>
              <a:rPr lang="en-US" sz="2400" b="0" i="0" dirty="0" err="1" smtClean="0">
                <a:solidFill>
                  <a:srgbClr val="444444"/>
                </a:solidFill>
                <a:effectLst/>
                <a:latin typeface="+mj-lt"/>
                <a:ea typeface="Microsoft YaHei" panose="020B0503020204020204" pitchFamily="34" charset="-122"/>
              </a:rPr>
              <a:t>trong</a:t>
            </a:r>
            <a:r>
              <a:rPr lang="en-US" sz="2400" b="0" i="0" dirty="0" smtClean="0">
                <a:solidFill>
                  <a:srgbClr val="444444"/>
                </a:solidFill>
                <a:effectLst/>
                <a:latin typeface="+mj-lt"/>
                <a:ea typeface="Microsoft YaHei" panose="020B0503020204020204" pitchFamily="34" charset="-122"/>
              </a:rPr>
              <a:t> html</a:t>
            </a:r>
            <a:endParaRPr lang="vi-VN" sz="2400" b="0" i="0" dirty="0">
              <a:solidFill>
                <a:srgbClr val="444444"/>
              </a:solidFill>
              <a:effectLst/>
              <a:latin typeface="+mj-lt"/>
              <a:ea typeface="Microsoft YaHei" panose="020B0503020204020204" pitchFamily="34" charset="-122"/>
            </a:endParaRPr>
          </a:p>
        </p:txBody>
      </p:sp>
    </p:spTree>
    <p:extLst>
      <p:ext uri="{BB962C8B-B14F-4D97-AF65-F5344CB8AC3E}">
        <p14:creationId xmlns:p14="http://schemas.microsoft.com/office/powerpoint/2010/main" val="966585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19" name="Rectangle 18"/>
          <p:cNvSpPr/>
          <p:nvPr/>
        </p:nvSpPr>
        <p:spPr>
          <a:xfrm>
            <a:off x="712703" y="767285"/>
            <a:ext cx="16277948" cy="461665"/>
          </a:xfrm>
          <a:prstGeom prst="rect">
            <a:avLst/>
          </a:prstGeom>
        </p:spPr>
        <p:txBody>
          <a:bodyPr wrap="square">
            <a:spAutoFit/>
          </a:bodyPr>
          <a:lstStyle/>
          <a:p>
            <a:r>
              <a:rPr lang="en-US" sz="2400" b="0" i="0" dirty="0" err="1" smtClean="0">
                <a:solidFill>
                  <a:srgbClr val="444444"/>
                </a:solidFill>
                <a:effectLst/>
                <a:latin typeface="+mj-lt"/>
                <a:ea typeface="Microsoft YaHei" panose="020B0503020204020204" pitchFamily="34" charset="-122"/>
              </a:rPr>
              <a:t>Kết</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quả</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khi</a:t>
            </a:r>
            <a:r>
              <a:rPr lang="en-US" sz="2400" b="0" i="0" dirty="0" smtClean="0">
                <a:solidFill>
                  <a:srgbClr val="444444"/>
                </a:solidFill>
                <a:effectLst/>
                <a:latin typeface="+mj-lt"/>
                <a:ea typeface="Microsoft YaHei" panose="020B0503020204020204" pitchFamily="34" charset="-122"/>
              </a:rPr>
              <a:t> button click </a:t>
            </a:r>
            <a:r>
              <a:rPr lang="en-US" sz="2400" b="0" i="0" dirty="0" err="1" smtClean="0">
                <a:solidFill>
                  <a:srgbClr val="444444"/>
                </a:solidFill>
                <a:effectLst/>
                <a:latin typeface="+mj-lt"/>
                <a:ea typeface="Microsoft YaHei" panose="020B0503020204020204" pitchFamily="34" charset="-122"/>
              </a:rPr>
              <a:t>vào</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trên</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sự</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kiện</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func</a:t>
            </a:r>
            <a:r>
              <a:rPr lang="en-US" sz="2400" b="0" i="0" dirty="0" smtClean="0">
                <a:solidFill>
                  <a:srgbClr val="444444"/>
                </a:solidFill>
                <a:effectLst/>
                <a:latin typeface="+mj-lt"/>
                <a:ea typeface="Microsoft YaHei" panose="020B0503020204020204" pitchFamily="34" charset="-122"/>
              </a:rPr>
              <a:t> </a:t>
            </a:r>
            <a:r>
              <a:rPr lang="en-US" sz="2400" b="0" i="0" dirty="0" err="1" smtClean="0">
                <a:solidFill>
                  <a:srgbClr val="444444"/>
                </a:solidFill>
                <a:effectLst/>
                <a:latin typeface="+mj-lt"/>
                <a:ea typeface="Microsoft YaHei" panose="020B0503020204020204" pitchFamily="34" charset="-122"/>
              </a:rPr>
              <a:t>LoginUser</a:t>
            </a:r>
            <a:r>
              <a:rPr lang="en-US" sz="2400" b="0" i="0" dirty="0" smtClean="0">
                <a:solidFill>
                  <a:srgbClr val="444444"/>
                </a:solidFill>
                <a:effectLst/>
                <a:latin typeface="+mj-lt"/>
                <a:ea typeface="Microsoft YaHei" panose="020B0503020204020204" pitchFamily="34" charset="-122"/>
              </a:rPr>
              <a:t>() :</a:t>
            </a:r>
          </a:p>
        </p:txBody>
      </p:sp>
      <p:pic>
        <p:nvPicPr>
          <p:cNvPr id="3" name="Picture 2"/>
          <p:cNvPicPr>
            <a:picLocks noChangeAspect="1"/>
          </p:cNvPicPr>
          <p:nvPr/>
        </p:nvPicPr>
        <p:blipFill>
          <a:blip r:embed="rId11"/>
          <a:stretch>
            <a:fillRect/>
          </a:stretch>
        </p:blipFill>
        <p:spPr>
          <a:xfrm>
            <a:off x="712703" y="1801206"/>
            <a:ext cx="8178771" cy="3647094"/>
          </a:xfrm>
          <a:prstGeom prst="rect">
            <a:avLst/>
          </a:prstGeom>
        </p:spPr>
      </p:pic>
      <p:pic>
        <p:nvPicPr>
          <p:cNvPr id="5" name="Picture 4"/>
          <p:cNvPicPr>
            <a:picLocks noChangeAspect="1"/>
          </p:cNvPicPr>
          <p:nvPr/>
        </p:nvPicPr>
        <p:blipFill>
          <a:blip r:embed="rId12"/>
          <a:stretch>
            <a:fillRect/>
          </a:stretch>
        </p:blipFill>
        <p:spPr>
          <a:xfrm>
            <a:off x="9306322" y="1801206"/>
            <a:ext cx="8143478" cy="3587298"/>
          </a:xfrm>
          <a:prstGeom prst="rect">
            <a:avLst/>
          </a:prstGeom>
        </p:spPr>
      </p:pic>
    </p:spTree>
    <p:extLst>
      <p:ext uri="{BB962C8B-B14F-4D97-AF65-F5344CB8AC3E}">
        <p14:creationId xmlns:p14="http://schemas.microsoft.com/office/powerpoint/2010/main" val="2340308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914400" y="2224330"/>
            <a:ext cx="14992831" cy="1538883"/>
          </a:xfrm>
          <a:prstGeom prst="rect">
            <a:avLst/>
          </a:prstGeom>
        </p:spPr>
        <p:txBody>
          <a:bodyPr wrap="square" lIns="0" tIns="0" rIns="0" bIns="0" rtlCol="0" anchor="t">
            <a:spAutoFit/>
          </a:bodyPr>
          <a:lstStyle/>
          <a:p>
            <a:pPr>
              <a:lnSpc>
                <a:spcPts val="4000"/>
              </a:lnSpc>
            </a:pPr>
            <a:r>
              <a:rPr lang="vi-VN" sz="2400" dirty="0" smtClean="0">
                <a:latin typeface="+mj-lt"/>
              </a:rPr>
              <a:t>Angular</a:t>
            </a:r>
            <a:r>
              <a:rPr lang="vi-VN" sz="2400" dirty="0">
                <a:latin typeface="+mj-lt"/>
              </a:rPr>
              <a:t> là một </a:t>
            </a:r>
            <a:r>
              <a:rPr lang="en-US" sz="2400" dirty="0" smtClean="0">
                <a:latin typeface="+mj-lt"/>
              </a:rPr>
              <a:t>Open source</a:t>
            </a:r>
            <a:r>
              <a:rPr lang="vi-VN" sz="2400" dirty="0">
                <a:latin typeface="+mj-lt"/>
              </a:rPr>
              <a:t> viết bằng </a:t>
            </a:r>
            <a:r>
              <a:rPr lang="en-US" sz="2400" dirty="0" err="1" smtClean="0">
                <a:latin typeface="+mj-lt"/>
              </a:rPr>
              <a:t>Tyscript</a:t>
            </a:r>
            <a:r>
              <a:rPr lang="en-US" sz="2400" dirty="0" smtClean="0">
                <a:latin typeface="+mj-lt"/>
              </a:rPr>
              <a:t> </a:t>
            </a:r>
            <a:r>
              <a:rPr lang="vi-VN" sz="2400" dirty="0" smtClean="0">
                <a:latin typeface="+mj-lt"/>
              </a:rPr>
              <a:t>và </a:t>
            </a:r>
            <a:r>
              <a:rPr lang="vi-VN" sz="2400" dirty="0">
                <a:latin typeface="+mj-lt"/>
              </a:rPr>
              <a:t>được sử dụng để </a:t>
            </a:r>
            <a:r>
              <a:rPr lang="en-US" sz="2400" dirty="0" err="1" smtClean="0">
                <a:latin typeface="+mj-lt"/>
              </a:rPr>
              <a:t>thiết</a:t>
            </a:r>
            <a:r>
              <a:rPr lang="en-US" sz="2400" dirty="0" smtClean="0">
                <a:latin typeface="+mj-lt"/>
              </a:rPr>
              <a:t> </a:t>
            </a:r>
            <a:r>
              <a:rPr lang="en-US" sz="2400" dirty="0" err="1" smtClean="0">
                <a:latin typeface="+mj-lt"/>
              </a:rPr>
              <a:t>kế</a:t>
            </a:r>
            <a:r>
              <a:rPr lang="en-US" sz="2400" dirty="0" smtClean="0">
                <a:latin typeface="+mj-lt"/>
              </a:rPr>
              <a:t> </a:t>
            </a:r>
            <a:r>
              <a:rPr lang="en-US" sz="2400" dirty="0" err="1" smtClean="0">
                <a:latin typeface="+mj-lt"/>
              </a:rPr>
              <a:t>giao</a:t>
            </a:r>
            <a:r>
              <a:rPr lang="en-US" sz="2400" dirty="0" smtClean="0">
                <a:latin typeface="+mj-lt"/>
              </a:rPr>
              <a:t> </a:t>
            </a:r>
            <a:r>
              <a:rPr lang="en-US" sz="2400" dirty="0" err="1" smtClean="0">
                <a:latin typeface="+mj-lt"/>
              </a:rPr>
              <a:t>diện</a:t>
            </a:r>
            <a:r>
              <a:rPr lang="en-US" sz="2400" dirty="0" smtClean="0">
                <a:latin typeface="+mj-lt"/>
              </a:rPr>
              <a:t> web </a:t>
            </a:r>
            <a:r>
              <a:rPr lang="vi-VN" sz="2400" dirty="0" smtClean="0">
                <a:latin typeface="+mj-lt"/>
              </a:rPr>
              <a:t>(front </a:t>
            </a:r>
            <a:r>
              <a:rPr lang="vi-VN" sz="2400" dirty="0">
                <a:latin typeface="+mj-lt"/>
              </a:rPr>
              <a:t>– end). Angular được xây dựng, phát triển từ những năm 2009 và đang duy trì cho đến nay bởi </a:t>
            </a:r>
            <a:r>
              <a:rPr lang="en-US" sz="2400" dirty="0" smtClean="0">
                <a:latin typeface="+mj-lt"/>
              </a:rPr>
              <a:t>Google</a:t>
            </a:r>
            <a:r>
              <a:rPr lang="vi-VN" sz="2400" dirty="0" smtClean="0">
                <a:latin typeface="+mj-lt"/>
              </a:rPr>
              <a:t>. </a:t>
            </a:r>
            <a:r>
              <a:rPr lang="vi-VN" sz="2400" dirty="0">
                <a:latin typeface="+mj-lt"/>
              </a:rPr>
              <a:t>Đây được xem là </a:t>
            </a:r>
            <a:r>
              <a:rPr lang="vi-VN" sz="2400" dirty="0" smtClean="0">
                <a:latin typeface="+mj-lt"/>
              </a:rPr>
              <a:t>fra</a:t>
            </a:r>
            <a:r>
              <a:rPr lang="en-US" sz="2400" dirty="0" err="1" smtClean="0">
                <a:latin typeface="+mj-lt"/>
              </a:rPr>
              <a:t>mework</a:t>
            </a:r>
            <a:r>
              <a:rPr lang="vi-VN" sz="2400" dirty="0">
                <a:latin typeface="+mj-lt"/>
              </a:rPr>
              <a:t> </a:t>
            </a:r>
            <a:r>
              <a:rPr lang="vi-VN" sz="2400" dirty="0" smtClean="0">
                <a:latin typeface="+mj-lt"/>
              </a:rPr>
              <a:t>front</a:t>
            </a:r>
            <a:r>
              <a:rPr lang="en-US" sz="2400" dirty="0" smtClean="0">
                <a:latin typeface="+mj-lt"/>
              </a:rPr>
              <a:t>-</a:t>
            </a:r>
            <a:r>
              <a:rPr lang="vi-VN" sz="2400" dirty="0" smtClean="0">
                <a:latin typeface="+mj-lt"/>
              </a:rPr>
              <a:t>end </a:t>
            </a:r>
            <a:r>
              <a:rPr lang="vi-VN" sz="2400" dirty="0">
                <a:latin typeface="+mj-lt"/>
              </a:rPr>
              <a:t>mạnh mẽ và chuyên dụng dành cho các </a:t>
            </a:r>
            <a:r>
              <a:rPr lang="en-US" sz="2400" dirty="0" err="1" smtClean="0">
                <a:latin typeface="+mj-lt"/>
              </a:rPr>
              <a:t>Lập</a:t>
            </a:r>
            <a:r>
              <a:rPr lang="en-US" sz="2400" dirty="0" smtClean="0">
                <a:latin typeface="+mj-lt"/>
              </a:rPr>
              <a:t> </a:t>
            </a:r>
            <a:r>
              <a:rPr lang="en-US" sz="2400" dirty="0" err="1" smtClean="0">
                <a:latin typeface="+mj-lt"/>
              </a:rPr>
              <a:t>trình</a:t>
            </a:r>
            <a:r>
              <a:rPr lang="en-US" sz="2400" dirty="0" smtClean="0">
                <a:latin typeface="+mj-lt"/>
              </a:rPr>
              <a:t> </a:t>
            </a:r>
            <a:r>
              <a:rPr lang="en-US" sz="2400" dirty="0" err="1" smtClean="0">
                <a:latin typeface="+mj-lt"/>
              </a:rPr>
              <a:t>viên</a:t>
            </a:r>
            <a:r>
              <a:rPr lang="vi-VN" sz="2400" dirty="0">
                <a:latin typeface="+mj-lt"/>
              </a:rPr>
              <a:t> sử dụng </a:t>
            </a:r>
            <a:r>
              <a:rPr lang="en-US" sz="2400" dirty="0" smtClean="0">
                <a:latin typeface="+mj-lt"/>
              </a:rPr>
              <a:t>HTML</a:t>
            </a:r>
            <a:r>
              <a:rPr lang="vi-VN" sz="2400" dirty="0">
                <a:latin typeface="+mj-lt"/>
              </a:rPr>
              <a:t> cao cấp.</a:t>
            </a:r>
            <a:r>
              <a:rPr lang="en-US" sz="2400" dirty="0" smtClean="0">
                <a:solidFill>
                  <a:srgbClr val="FFFFFF"/>
                </a:solidFill>
                <a:latin typeface="+mj-lt"/>
              </a:rPr>
              <a:t>L</a:t>
            </a:r>
            <a:endParaRPr lang="en-US" sz="2400" dirty="0">
              <a:solidFill>
                <a:srgbClr val="FFFFFF"/>
              </a:solidFill>
              <a:latin typeface="+mj-lt"/>
            </a:endParaRPr>
          </a:p>
        </p:txBody>
      </p:sp>
      <p:sp>
        <p:nvSpPr>
          <p:cNvPr id="14" name="TextBox 3"/>
          <p:cNvSpPr txBox="1"/>
          <p:nvPr/>
        </p:nvSpPr>
        <p:spPr>
          <a:xfrm>
            <a:off x="589530" y="542785"/>
            <a:ext cx="17012670" cy="705321"/>
          </a:xfrm>
          <a:prstGeom prst="rect">
            <a:avLst/>
          </a:prstGeom>
        </p:spPr>
        <p:txBody>
          <a:bodyPr wrap="square" lIns="0" tIns="0" rIns="0" bIns="0" rtlCol="0" anchor="t">
            <a:spAutoFit/>
          </a:bodyPr>
          <a:lstStyle/>
          <a:p>
            <a:pPr>
              <a:lnSpc>
                <a:spcPts val="5544"/>
              </a:lnSpc>
            </a:pPr>
            <a:r>
              <a:rPr lang="en-US" sz="4000" b="1" dirty="0" smtClean="0">
                <a:solidFill>
                  <a:srgbClr val="227C9D"/>
                </a:solidFill>
                <a:latin typeface="Times New Roman" panose="02020603050405020304" pitchFamily="18" charset="0"/>
                <a:cs typeface="Times New Roman" panose="02020603050405020304" pitchFamily="18" charset="0"/>
              </a:rPr>
              <a:t>CHƯƠNG 2: </a:t>
            </a:r>
            <a:r>
              <a:rPr lang="en-US" sz="4000" b="1" dirty="0" err="1" smtClean="0">
                <a:solidFill>
                  <a:srgbClr val="227C9D"/>
                </a:solidFill>
                <a:latin typeface="Times New Roman" panose="02020603050405020304" pitchFamily="18" charset="0"/>
                <a:cs typeface="Times New Roman" panose="02020603050405020304" pitchFamily="18" charset="0"/>
              </a:rPr>
              <a:t>Ứng</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dụng</a:t>
            </a:r>
            <a:r>
              <a:rPr lang="en-US" sz="4000" b="1" dirty="0" smtClean="0">
                <a:solidFill>
                  <a:srgbClr val="227C9D"/>
                </a:solidFill>
                <a:latin typeface="Times New Roman" panose="02020603050405020304" pitchFamily="18" charset="0"/>
                <a:cs typeface="Times New Roman" panose="02020603050405020304" pitchFamily="18" charset="0"/>
              </a:rPr>
              <a:t> HTML, CSS </a:t>
            </a:r>
            <a:r>
              <a:rPr lang="en-US" sz="4000" b="1" dirty="0" err="1" smtClean="0">
                <a:solidFill>
                  <a:srgbClr val="227C9D"/>
                </a:solidFill>
                <a:latin typeface="Times New Roman" panose="02020603050405020304" pitchFamily="18" charset="0"/>
                <a:cs typeface="Times New Roman" panose="02020603050405020304" pitchFamily="18" charset="0"/>
              </a:rPr>
              <a:t>sử</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dụng</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cho</a:t>
            </a:r>
            <a:r>
              <a:rPr lang="en-US" sz="4000" b="1" dirty="0" smtClean="0">
                <a:solidFill>
                  <a:srgbClr val="227C9D"/>
                </a:solidFill>
                <a:latin typeface="Times New Roman" panose="02020603050405020304" pitchFamily="18" charset="0"/>
                <a:cs typeface="Times New Roman" panose="02020603050405020304" pitchFamily="18" charset="0"/>
              </a:rPr>
              <a:t> Framework Angular</a:t>
            </a:r>
            <a:endParaRPr lang="en-US" sz="4000" b="1" dirty="0">
              <a:solidFill>
                <a:srgbClr val="227C9D"/>
              </a:solidFill>
              <a:latin typeface="Times New Roman" panose="02020603050405020304" pitchFamily="18" charset="0"/>
              <a:cs typeface="Times New Roman" panose="02020603050405020304" pitchFamily="18" charset="0"/>
            </a:endParaRPr>
          </a:p>
        </p:txBody>
      </p:sp>
      <p:sp>
        <p:nvSpPr>
          <p:cNvPr id="17" name="TextBox 3"/>
          <p:cNvSpPr txBox="1"/>
          <p:nvPr/>
        </p:nvSpPr>
        <p:spPr>
          <a:xfrm>
            <a:off x="589530" y="1519009"/>
            <a:ext cx="6967300" cy="705321"/>
          </a:xfrm>
          <a:prstGeom prst="rect">
            <a:avLst/>
          </a:prstGeom>
        </p:spPr>
        <p:txBody>
          <a:bodyPr lIns="0" tIns="0" rIns="0" bIns="0" rtlCol="0" anchor="t">
            <a:spAutoFit/>
          </a:bodyPr>
          <a:lstStyle/>
          <a:p>
            <a:pPr marL="342900" indent="-342900">
              <a:lnSpc>
                <a:spcPts val="5544"/>
              </a:lnSpc>
              <a:buFont typeface="Arial" panose="020B0604020202020204" pitchFamily="34" charset="0"/>
              <a:buChar char="•"/>
            </a:pPr>
            <a:r>
              <a:rPr lang="en-US" sz="2400" b="1" dirty="0" smtClean="0">
                <a:solidFill>
                  <a:srgbClr val="227C9D"/>
                </a:solidFill>
                <a:latin typeface="Times New Roman" panose="02020603050405020304" pitchFamily="18" charset="0"/>
                <a:cs typeface="Times New Roman" panose="02020603050405020304" pitchFamily="18" charset="0"/>
              </a:rPr>
              <a:t>Angular </a:t>
            </a:r>
            <a:r>
              <a:rPr lang="en-US" sz="2400" b="1" dirty="0" err="1" smtClean="0">
                <a:solidFill>
                  <a:srgbClr val="227C9D"/>
                </a:solidFill>
                <a:latin typeface="Times New Roman" panose="02020603050405020304" pitchFamily="18" charset="0"/>
                <a:cs typeface="Times New Roman" panose="02020603050405020304" pitchFamily="18" charset="0"/>
              </a:rPr>
              <a:t>là</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gì</a:t>
            </a:r>
            <a:r>
              <a:rPr lang="en-US" sz="2400" b="1" dirty="0" smtClean="0">
                <a:solidFill>
                  <a:srgbClr val="227C9D"/>
                </a:solidFill>
                <a:latin typeface="Times New Roman" panose="02020603050405020304" pitchFamily="18" charset="0"/>
                <a:cs typeface="Times New Roman" panose="02020603050405020304" pitchFamily="18" charset="0"/>
              </a:rPr>
              <a:t> ? </a:t>
            </a:r>
            <a:r>
              <a:rPr lang="en-US" sz="2400" b="1" dirty="0" err="1" smtClean="0">
                <a:solidFill>
                  <a:srgbClr val="227C9D"/>
                </a:solidFill>
                <a:latin typeface="Times New Roman" panose="02020603050405020304" pitchFamily="18" charset="0"/>
                <a:cs typeface="Times New Roman" panose="02020603050405020304" pitchFamily="18" charset="0"/>
              </a:rPr>
              <a:t>Vòng</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đời</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phát</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triển</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của</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nó</a:t>
            </a:r>
            <a:endParaRPr lang="en-US" sz="2400" b="1" dirty="0">
              <a:solidFill>
                <a:srgbClr val="227C9D"/>
              </a:solidFill>
              <a:latin typeface="Times New Roman" panose="02020603050405020304" pitchFamily="18" charset="0"/>
              <a:cs typeface="Times New Roman" panose="02020603050405020304" pitchFamily="18" charset="0"/>
            </a:endParaRPr>
          </a:p>
        </p:txBody>
      </p:sp>
      <p:sp>
        <p:nvSpPr>
          <p:cNvPr id="3" name="AutoShape 4" descr="Angular là gì?"/>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11"/>
          <a:stretch>
            <a:fillRect/>
          </a:stretch>
        </p:blipFill>
        <p:spPr>
          <a:xfrm>
            <a:off x="4938322" y="4001017"/>
            <a:ext cx="8315085" cy="5111618"/>
          </a:xfrm>
          <a:prstGeom prst="rect">
            <a:avLst/>
          </a:prstGeom>
        </p:spPr>
      </p:pic>
    </p:spTree>
    <p:extLst>
      <p:ext uri="{BB962C8B-B14F-4D97-AF65-F5344CB8AC3E}">
        <p14:creationId xmlns:p14="http://schemas.microsoft.com/office/powerpoint/2010/main" val="4017885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pic>
        <p:nvPicPr>
          <p:cNvPr id="3" name="Picture 2"/>
          <p:cNvPicPr>
            <a:picLocks noChangeAspect="1"/>
          </p:cNvPicPr>
          <p:nvPr/>
        </p:nvPicPr>
        <p:blipFill>
          <a:blip r:embed="rId11"/>
          <a:stretch>
            <a:fillRect/>
          </a:stretch>
        </p:blipFill>
        <p:spPr>
          <a:xfrm>
            <a:off x="581133" y="513577"/>
            <a:ext cx="7648852" cy="7367002"/>
          </a:xfrm>
          <a:prstGeom prst="rect">
            <a:avLst/>
          </a:prstGeom>
        </p:spPr>
      </p:pic>
      <p:pic>
        <p:nvPicPr>
          <p:cNvPr id="4" name="Picture 3"/>
          <p:cNvPicPr>
            <a:picLocks noChangeAspect="1"/>
          </p:cNvPicPr>
          <p:nvPr/>
        </p:nvPicPr>
        <p:blipFill>
          <a:blip r:embed="rId12"/>
          <a:stretch>
            <a:fillRect/>
          </a:stretch>
        </p:blipFill>
        <p:spPr>
          <a:xfrm>
            <a:off x="8458200" y="513577"/>
            <a:ext cx="8458200" cy="7220724"/>
          </a:xfrm>
          <a:prstGeom prst="rect">
            <a:avLst/>
          </a:prstGeom>
        </p:spPr>
      </p:pic>
    </p:spTree>
    <p:extLst>
      <p:ext uri="{BB962C8B-B14F-4D97-AF65-F5344CB8AC3E}">
        <p14:creationId xmlns:p14="http://schemas.microsoft.com/office/powerpoint/2010/main" val="3248109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2" name="Rectangle 1"/>
          <p:cNvSpPr/>
          <p:nvPr/>
        </p:nvSpPr>
        <p:spPr>
          <a:xfrm>
            <a:off x="381000" y="490823"/>
            <a:ext cx="17221200" cy="1569660"/>
          </a:xfrm>
          <a:prstGeom prst="rect">
            <a:avLst/>
          </a:prstGeom>
        </p:spPr>
        <p:txBody>
          <a:bodyPr wrap="square">
            <a:spAutoFit/>
          </a:bodyPr>
          <a:lstStyle/>
          <a:p>
            <a:r>
              <a:rPr lang="en-US" sz="2400" b="1" dirty="0" smtClean="0">
                <a:solidFill>
                  <a:srgbClr val="333333"/>
                </a:solidFill>
                <a:latin typeface="+mj-lt"/>
              </a:rPr>
              <a:t>Data</a:t>
            </a:r>
            <a:r>
              <a:rPr lang="vi-VN" sz="2400" b="1" dirty="0" smtClean="0">
                <a:solidFill>
                  <a:srgbClr val="333333"/>
                </a:solidFill>
                <a:latin typeface="+mj-lt"/>
              </a:rPr>
              <a:t> </a:t>
            </a:r>
            <a:r>
              <a:rPr lang="vi-VN" sz="2400" b="1" dirty="0">
                <a:solidFill>
                  <a:srgbClr val="333333"/>
                </a:solidFill>
                <a:latin typeface="+mj-lt"/>
              </a:rPr>
              <a:t>binding</a:t>
            </a:r>
          </a:p>
          <a:p>
            <a:r>
              <a:rPr lang="vi-VN" sz="2400" dirty="0">
                <a:solidFill>
                  <a:srgbClr val="333333"/>
                </a:solidFill>
                <a:latin typeface="+mj-lt"/>
              </a:rPr>
              <a:t>Đa số các ứng dụng web làm việc với dữ liệu (data). Application đảm nhiệm truy xuất dữ liệu từ server, sau đó sẽ hiển thị dữ liệu đó lên view cho người dùng và sử dụng template. Khi người dùng tương tác thì những dữ liệu đó sẽ được thay </a:t>
            </a:r>
            <a:r>
              <a:rPr lang="vi-VN" sz="2400" dirty="0" smtClean="0">
                <a:solidFill>
                  <a:srgbClr val="333333"/>
                </a:solidFill>
                <a:latin typeface="+mj-lt"/>
              </a:rPr>
              <a:t>đổiData </a:t>
            </a:r>
            <a:r>
              <a:rPr lang="vi-VN" sz="2400" dirty="0">
                <a:solidFill>
                  <a:srgbClr val="333333"/>
                </a:solidFill>
                <a:latin typeface="+mj-lt"/>
              </a:rPr>
              <a:t>binding trong Angular hỗ trợ người dùng tiến hành quá trình trên rất đơn giản.</a:t>
            </a:r>
            <a:endParaRPr lang="vi-VN" sz="2400" b="0" i="0" dirty="0">
              <a:solidFill>
                <a:srgbClr val="333333"/>
              </a:solidFill>
              <a:effectLst/>
              <a:latin typeface="+mj-lt"/>
            </a:endParaRPr>
          </a:p>
        </p:txBody>
      </p:sp>
      <p:sp>
        <p:nvSpPr>
          <p:cNvPr id="3" name="Rectangle 2"/>
          <p:cNvSpPr/>
          <p:nvPr/>
        </p:nvSpPr>
        <p:spPr>
          <a:xfrm>
            <a:off x="381000" y="2197149"/>
            <a:ext cx="16823191" cy="830997"/>
          </a:xfrm>
          <a:prstGeom prst="rect">
            <a:avLst/>
          </a:prstGeom>
        </p:spPr>
        <p:txBody>
          <a:bodyPr wrap="square">
            <a:spAutoFit/>
          </a:bodyPr>
          <a:lstStyle/>
          <a:p>
            <a:r>
              <a:rPr lang="vi-VN" sz="2400" dirty="0">
                <a:solidFill>
                  <a:srgbClr val="333333"/>
                </a:solidFill>
                <a:latin typeface="+mj-lt"/>
              </a:rPr>
              <a:t> </a:t>
            </a:r>
            <a:r>
              <a:rPr lang="vi-VN" sz="2400" dirty="0" smtClean="0">
                <a:solidFill>
                  <a:srgbClr val="333333"/>
                </a:solidFill>
                <a:latin typeface="+mj-lt"/>
              </a:rPr>
              <a:t>Ngoài </a:t>
            </a:r>
            <a:r>
              <a:rPr lang="vi-VN" sz="2400" dirty="0">
                <a:solidFill>
                  <a:srgbClr val="333333"/>
                </a:solidFill>
                <a:latin typeface="+mj-lt"/>
              </a:rPr>
              <a:t>ra, Angular cũng giúp property binding cho phép người dùng điều khiển </a:t>
            </a:r>
            <a:r>
              <a:rPr lang="vi-VN" sz="2400" dirty="0">
                <a:solidFill>
                  <a:srgbClr val="348EFE"/>
                </a:solidFill>
                <a:latin typeface="+mj-lt"/>
                <a:hlinkClick r:id="rId11"/>
              </a:rPr>
              <a:t>DOM</a:t>
            </a:r>
            <a:r>
              <a:rPr lang="vi-VN" sz="2400" dirty="0">
                <a:solidFill>
                  <a:srgbClr val="333333"/>
                </a:solidFill>
                <a:latin typeface="+mj-lt"/>
              </a:rPr>
              <a:t> thông qua ràng buộc thuộc tính HTML với thuộc tính của component class, đến lúc này data sẽ tự động cập nhật bên trong view.</a:t>
            </a:r>
            <a:endParaRPr lang="vi-VN" sz="2400" b="0" i="0" dirty="0">
              <a:solidFill>
                <a:srgbClr val="333333"/>
              </a:solidFill>
              <a:effectLst/>
              <a:latin typeface="+mj-lt"/>
            </a:endParaRPr>
          </a:p>
        </p:txBody>
      </p:sp>
      <p:sp>
        <p:nvSpPr>
          <p:cNvPr id="4" name="TextBox 3"/>
          <p:cNvSpPr txBox="1"/>
          <p:nvPr/>
        </p:nvSpPr>
        <p:spPr>
          <a:xfrm flipH="1">
            <a:off x="261681" y="3429221"/>
            <a:ext cx="3664336"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smtClean="0">
                <a:latin typeface="Times New Roman" panose="02020603050405020304" pitchFamily="18" charset="0"/>
                <a:cs typeface="Times New Roman" panose="02020603050405020304" pitchFamily="18" charset="0"/>
              </a:rPr>
              <a:t>Data two-way binding</a:t>
            </a:r>
            <a:endParaRPr lang="en-US"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2"/>
          <a:stretch>
            <a:fillRect/>
          </a:stretch>
        </p:blipFill>
        <p:spPr>
          <a:xfrm>
            <a:off x="4013743" y="3168946"/>
            <a:ext cx="10758241" cy="5483233"/>
          </a:xfrm>
          <a:prstGeom prst="rect">
            <a:avLst/>
          </a:prstGeom>
        </p:spPr>
      </p:pic>
    </p:spTree>
    <p:extLst>
      <p:ext uri="{BB962C8B-B14F-4D97-AF65-F5344CB8AC3E}">
        <p14:creationId xmlns:p14="http://schemas.microsoft.com/office/powerpoint/2010/main" val="1272873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4" name="TextBox 3"/>
          <p:cNvSpPr txBox="1"/>
          <p:nvPr/>
        </p:nvSpPr>
        <p:spPr>
          <a:xfrm>
            <a:off x="551430" y="282717"/>
            <a:ext cx="8135370" cy="705321"/>
          </a:xfrm>
          <a:prstGeom prst="rect">
            <a:avLst/>
          </a:prstGeom>
        </p:spPr>
        <p:txBody>
          <a:bodyPr wrap="square" lIns="0" tIns="0" rIns="0" bIns="0" rtlCol="0" anchor="t">
            <a:spAutoFit/>
          </a:bodyPr>
          <a:lstStyle/>
          <a:p>
            <a:pPr marL="342900" indent="-342900">
              <a:lnSpc>
                <a:spcPts val="5544"/>
              </a:lnSpc>
              <a:buFont typeface="Arial" panose="020B0604020202020204" pitchFamily="34" charset="0"/>
              <a:buChar char="•"/>
            </a:pPr>
            <a:r>
              <a:rPr lang="en-US" sz="2400" b="1" dirty="0" err="1" smtClean="0">
                <a:solidFill>
                  <a:srgbClr val="227C9D"/>
                </a:solidFill>
                <a:latin typeface="Times New Roman" panose="02020603050405020304" pitchFamily="18" charset="0"/>
                <a:cs typeface="Times New Roman" panose="02020603050405020304" pitchFamily="18" charset="0"/>
              </a:rPr>
              <a:t>Bắt</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đầu</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tạo</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một</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ứng</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dụng</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đơn</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giản</a:t>
            </a:r>
            <a:r>
              <a:rPr lang="en-US" sz="2400" b="1" dirty="0" smtClean="0">
                <a:solidFill>
                  <a:srgbClr val="227C9D"/>
                </a:solidFill>
                <a:latin typeface="Times New Roman" panose="02020603050405020304" pitchFamily="18" charset="0"/>
                <a:cs typeface="Times New Roman" panose="02020603050405020304" pitchFamily="18" charset="0"/>
              </a:rPr>
              <a:t> </a:t>
            </a:r>
            <a:r>
              <a:rPr lang="en-US" sz="2400" b="1" dirty="0" err="1" smtClean="0">
                <a:solidFill>
                  <a:srgbClr val="227C9D"/>
                </a:solidFill>
                <a:latin typeface="Times New Roman" panose="02020603050405020304" pitchFamily="18" charset="0"/>
                <a:cs typeface="Times New Roman" panose="02020603050405020304" pitchFamily="18" charset="0"/>
              </a:rPr>
              <a:t>với</a:t>
            </a:r>
            <a:r>
              <a:rPr lang="en-US" sz="2400" b="1" dirty="0" smtClean="0">
                <a:solidFill>
                  <a:srgbClr val="227C9D"/>
                </a:solidFill>
                <a:latin typeface="Times New Roman" panose="02020603050405020304" pitchFamily="18" charset="0"/>
                <a:cs typeface="Times New Roman" panose="02020603050405020304" pitchFamily="18" charset="0"/>
              </a:rPr>
              <a:t> Angular 16</a:t>
            </a:r>
            <a:endParaRPr lang="en-US" sz="2400" b="1" dirty="0">
              <a:solidFill>
                <a:srgbClr val="227C9D"/>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859745" y="1131556"/>
            <a:ext cx="9830320" cy="461665"/>
          </a:xfrm>
          <a:prstGeom prst="rect">
            <a:avLst/>
          </a:prstGeom>
          <a:noFill/>
        </p:spPr>
        <p:txBody>
          <a:bodyPr wrap="none" rtlCol="0">
            <a:spAutoFit/>
          </a:bodyPr>
          <a:lstStyle/>
          <a:p>
            <a:r>
              <a:rPr lang="en-US" sz="2400" dirty="0" err="1" smtClean="0">
                <a:latin typeface="Times New Roman" panose="02020603050405020304" pitchFamily="18" charset="0"/>
                <a:cs typeface="Times New Roman" panose="02020603050405020304" pitchFamily="18" charset="0"/>
              </a:rPr>
              <a:t>Trước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chúng</a:t>
            </a:r>
            <a:r>
              <a:rPr lang="en-US" sz="2400" dirty="0" smtClean="0">
                <a:latin typeface="Times New Roman" panose="02020603050405020304" pitchFamily="18" charset="0"/>
                <a:cs typeface="Times New Roman" panose="02020603050405020304" pitchFamily="18" charset="0"/>
              </a:rPr>
              <a:t> ta </a:t>
            </a:r>
            <a:r>
              <a:rPr lang="en-US" sz="2400" dirty="0" err="1" smtClean="0">
                <a:latin typeface="Times New Roman" panose="02020603050405020304" pitchFamily="18" charset="0"/>
                <a:cs typeface="Times New Roman" panose="02020603050405020304" pitchFamily="18" charset="0"/>
              </a:rPr>
              <a:t>cần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tải</a:t>
            </a:r>
            <a:r>
              <a:rPr lang="en-US" sz="2400" dirty="0" smtClean="0">
                <a:latin typeface="Times New Roman" panose="02020603050405020304" pitchFamily="18" charset="0"/>
                <a:cs typeface="Times New Roman" panose="02020603050405020304" pitchFamily="18" charset="0"/>
              </a:rPr>
              <a:t> node.js </a:t>
            </a:r>
            <a:r>
              <a:rPr lang="en-US" sz="2400" dirty="0" err="1" smtClean="0">
                <a:latin typeface="Times New Roman" panose="02020603050405020304" pitchFamily="18" charset="0"/>
                <a:cs typeface="Times New Roman" panose="02020603050405020304" pitchFamily="18" charset="0"/>
              </a:rPr>
              <a:t>để</a:t>
            </a:r>
            <a:r>
              <a:rPr lang="en-US" sz="2400" dirty="0" smtClean="0">
                <a:latin typeface="Times New Roman" panose="02020603050405020304" pitchFamily="18" charset="0"/>
                <a:cs typeface="Times New Roman" panose="02020603050405020304" pitchFamily="18" charset="0"/>
              </a:rPr>
              <a:t> angular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thể</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dịch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mã</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nguồn</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1"/>
          <a:stretch>
            <a:fillRect/>
          </a:stretch>
        </p:blipFill>
        <p:spPr>
          <a:xfrm>
            <a:off x="859745" y="2011834"/>
            <a:ext cx="11560855" cy="6071064"/>
          </a:xfrm>
          <a:prstGeom prst="rect">
            <a:avLst/>
          </a:prstGeom>
        </p:spPr>
      </p:pic>
    </p:spTree>
    <p:extLst>
      <p:ext uri="{BB962C8B-B14F-4D97-AF65-F5344CB8AC3E}">
        <p14:creationId xmlns:p14="http://schemas.microsoft.com/office/powerpoint/2010/main" val="38509009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3954" y="1333500"/>
            <a:ext cx="12068843" cy="6333155"/>
          </a:xfrm>
          <a:prstGeom prst="rect">
            <a:avLst/>
          </a:prstGeom>
        </p:spPr>
      </p:pic>
      <p:sp>
        <p:nvSpPr>
          <p:cNvPr id="4" name="TextBox 3"/>
          <p:cNvSpPr txBox="1"/>
          <p:nvPr/>
        </p:nvSpPr>
        <p:spPr>
          <a:xfrm>
            <a:off x="609600" y="571500"/>
            <a:ext cx="6437981" cy="461665"/>
          </a:xfrm>
          <a:prstGeom prst="rect">
            <a:avLst/>
          </a:prstGeom>
          <a:noFill/>
        </p:spPr>
        <p:txBody>
          <a:bodyPr wrap="none" rtlCol="0">
            <a:spAutoFit/>
          </a:bodyPr>
          <a:lstStyle/>
          <a:p>
            <a:r>
              <a:rPr lang="en-US" sz="2400" dirty="0" err="1" smtClean="0">
                <a:latin typeface="Times New Roman" panose="02020603050405020304" pitchFamily="18" charset="0"/>
                <a:cs typeface="Times New Roman" panose="02020603050405020304" pitchFamily="18" charset="0"/>
              </a:rPr>
              <a:t>Bước</a:t>
            </a:r>
            <a:r>
              <a:rPr lang="en-US" sz="2400" dirty="0" smtClean="0">
                <a:latin typeface="Times New Roman" panose="02020603050405020304" pitchFamily="18" charset="0"/>
                <a:cs typeface="Times New Roman" panose="02020603050405020304" pitchFamily="18" charset="0"/>
              </a:rPr>
              <a:t> 1: </a:t>
            </a:r>
            <a:r>
              <a:rPr lang="en-US" sz="2400" dirty="0" err="1" smtClean="0">
                <a:latin typeface="Times New Roman" panose="02020603050405020304" pitchFamily="18" charset="0"/>
                <a:cs typeface="Times New Roman" panose="02020603050405020304" pitchFamily="18" charset="0"/>
              </a:rPr>
              <a:t>Đầu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tiên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tạo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thư</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mục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chứa</a:t>
            </a:r>
            <a:r>
              <a:rPr lang="en-US" sz="2400" dirty="0" smtClean="0">
                <a:latin typeface="Times New Roman" panose="02020603050405020304" pitchFamily="18" charset="0"/>
                <a:cs typeface="Times New Roman" panose="02020603050405020304" pitchFamily="18" charset="0"/>
              </a:rPr>
              <a:t> project angular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3325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85129" y="1570058"/>
            <a:ext cx="6967300" cy="656655"/>
          </a:xfrm>
          <a:prstGeom prst="rect">
            <a:avLst/>
          </a:prstGeom>
        </p:spPr>
        <p:txBody>
          <a:bodyPr lIns="0" tIns="0" rIns="0" bIns="0" rtlCol="0" anchor="t">
            <a:spAutoFit/>
          </a:bodyPr>
          <a:lstStyle/>
          <a:p>
            <a:pPr>
              <a:lnSpc>
                <a:spcPts val="5544"/>
              </a:lnSpc>
            </a:pPr>
            <a:r>
              <a:rPr lang="en-US" sz="4000" b="1" dirty="0" err="1" smtClean="0">
                <a:solidFill>
                  <a:srgbClr val="227C9D"/>
                </a:solidFill>
                <a:latin typeface="Times New Roman" panose="02020603050405020304" pitchFamily="18" charset="0"/>
                <a:cs typeface="Times New Roman" panose="02020603050405020304" pitchFamily="18" charset="0"/>
              </a:rPr>
              <a:t>Lời</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mở</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đầu</a:t>
            </a:r>
            <a:endParaRPr lang="en-US" sz="4000" b="1" dirty="0">
              <a:solidFill>
                <a:srgbClr val="227C9D"/>
              </a:solidFill>
              <a:latin typeface="Times New Roman" panose="02020603050405020304" pitchFamily="18" charset="0"/>
              <a:cs typeface="Times New Roman" panose="02020603050405020304" pitchFamily="18" charset="0"/>
            </a:endParaRPr>
          </a:p>
        </p:txBody>
      </p:sp>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sp>
        <p:nvSpPr>
          <p:cNvPr id="27" name="TextBox 27"/>
          <p:cNvSpPr txBox="1"/>
          <p:nvPr/>
        </p:nvSpPr>
        <p:spPr>
          <a:xfrm>
            <a:off x="1485129" y="2608747"/>
            <a:ext cx="15507471" cy="1723549"/>
          </a:xfrm>
          <a:prstGeom prst="rect">
            <a:avLst/>
          </a:prstGeom>
        </p:spPr>
        <p:txBody>
          <a:bodyPr wrap="square" lIns="0" tIns="0" rIns="0" bIns="0" rtlCol="0" anchor="t">
            <a:spAutoFit/>
          </a:bodyPr>
          <a:lstStyle/>
          <a:p>
            <a:r>
              <a:rPr lang="en-US" sz="2800" dirty="0" err="1" smtClean="0">
                <a:latin typeface="Times New Roman" panose="02020603050405020304" pitchFamily="18" charset="0"/>
                <a:cs typeface="Times New Roman" panose="02020603050405020304" pitchFamily="18" charset="0"/>
              </a:rPr>
              <a:t>Giao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diện</a:t>
            </a:r>
            <a:r>
              <a:rPr lang="en-US" sz="2800" dirty="0" smtClean="0">
                <a:latin typeface="Times New Roman" panose="02020603050405020304" pitchFamily="18" charset="0"/>
                <a:cs typeface="Times New Roman" panose="02020603050405020304" pitchFamily="18" charset="0"/>
              </a:rPr>
              <a:t> web</a:t>
            </a:r>
            <a:r>
              <a:rPr lang="vi-VN" sz="2800" dirty="0" smtClean="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là phần tương tác trực tiếp với người dùng trên một trang web. Khi bạn duyệt web, mọi yếu tố từ màu sắc, kiểu chữ, thanh cuộn, và menu thả xuống đều được tạo ra bởi sự kết hợp của CSS, HTML và JavaScript, và được điều khiển bởi trình duyệt web bạn đang sử dụng trên máy </a:t>
            </a:r>
            <a:r>
              <a:rPr lang="vi-VN" sz="2800" dirty="0" smtClean="0">
                <a:latin typeface="Times New Roman" panose="02020603050405020304" pitchFamily="18" charset="0"/>
                <a:cs typeface="Times New Roman" panose="02020603050405020304" pitchFamily="18" charset="0"/>
              </a:rPr>
              <a:t>tính.</a:t>
            </a:r>
            <a:r>
              <a:rPr lang="en-US" sz="2800" dirty="0" smtClean="0">
                <a:latin typeface="Times New Roman" panose="02020603050405020304" pitchFamily="18" charset="0"/>
                <a:cs typeface="Times New Roman" panose="02020603050405020304" pitchFamily="18" charset="0"/>
              </a:rPr>
              <a:t>x</a:t>
            </a:r>
            <a:r>
              <a:rPr lang="vi-VN" sz="2800" dirty="0" smtClean="0">
                <a:latin typeface="Times New Roman" panose="02020603050405020304" pitchFamily="18" charset="0"/>
                <a:cs typeface="Times New Roman" panose="02020603050405020304" pitchFamily="18" charset="0"/>
              </a:rPr>
              <a:t>ây </a:t>
            </a:r>
            <a:r>
              <a:rPr lang="vi-VN" sz="2800" dirty="0">
                <a:latin typeface="Times New Roman" panose="02020603050405020304" pitchFamily="18" charset="0"/>
                <a:cs typeface="Times New Roman" panose="02020603050405020304" pitchFamily="18" charset="0"/>
              </a:rPr>
              <a:t>dựng giao diện website tĩnh và tạo ra trải nghiệm cho người </a:t>
            </a:r>
            <a:r>
              <a:rPr lang="vi-VN" sz="2800" dirty="0" smtClean="0">
                <a:latin typeface="Times New Roman" panose="02020603050405020304" pitchFamily="18" charset="0"/>
                <a:cs typeface="Times New Roman" panose="02020603050405020304" pitchFamily="18" charset="0"/>
              </a:rPr>
              <a:t>dùng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tương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với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giao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trang</a:t>
            </a:r>
            <a:r>
              <a:rPr lang="en-US"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website</a:t>
            </a:r>
            <a:endParaRPr lang="en-US" sz="2400" dirty="0">
              <a:solidFill>
                <a:srgbClr val="54545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3006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 name="TextBox 1"/>
          <p:cNvSpPr txBox="1"/>
          <p:nvPr/>
        </p:nvSpPr>
        <p:spPr>
          <a:xfrm>
            <a:off x="685800" y="800100"/>
            <a:ext cx="11195694" cy="461665"/>
          </a:xfrm>
          <a:prstGeom prst="rect">
            <a:avLst/>
          </a:prstGeom>
          <a:noFill/>
        </p:spPr>
        <p:txBody>
          <a:bodyPr wrap="none" rtlCol="0">
            <a:spAutoFit/>
          </a:bodyPr>
          <a:lstStyle/>
          <a:p>
            <a:r>
              <a:rPr lang="en-US" sz="2400" dirty="0" err="1" smtClean="0">
                <a:latin typeface="Times New Roman" panose="02020603050405020304" pitchFamily="18" charset="0"/>
                <a:cs typeface="Times New Roman" panose="02020603050405020304" pitchFamily="18" charset="0"/>
              </a:rPr>
              <a:t>Bước</a:t>
            </a:r>
            <a:r>
              <a:rPr lang="en-US" sz="2400" dirty="0" smtClean="0">
                <a:latin typeface="Times New Roman" panose="02020603050405020304" pitchFamily="18" charset="0"/>
                <a:cs typeface="Times New Roman" panose="02020603050405020304" pitchFamily="18" charset="0"/>
              </a:rPr>
              <a:t> 2: </a:t>
            </a:r>
            <a:r>
              <a:rPr lang="en-US" sz="2400" dirty="0" err="1" smtClean="0">
                <a:latin typeface="Times New Roman" panose="02020603050405020304" pitchFamily="18" charset="0"/>
                <a:cs typeface="Times New Roman" panose="02020603050405020304" pitchFamily="18" charset="0"/>
              </a:rPr>
              <a:t>Lệnh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tạo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một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angular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install </a:t>
            </a:r>
            <a:r>
              <a:rPr lang="en-US" sz="2400" dirty="0" err="1" smtClean="0">
                <a:latin typeface="Times New Roman" panose="02020603050405020304" pitchFamily="18" charset="0"/>
                <a:cs typeface="Times New Roman" panose="02020603050405020304" pitchFamily="18" charset="0"/>
              </a:rPr>
              <a:t>những</a:t>
            </a:r>
            <a:r>
              <a:rPr lang="en-US" sz="2400" dirty="0" smtClean="0">
                <a:latin typeface="Times New Roman" panose="02020603050405020304" pitchFamily="18" charset="0"/>
                <a:cs typeface="Times New Roman" panose="02020603050405020304" pitchFamily="18" charset="0"/>
              </a:rPr>
              <a:t> package framework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angular</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1"/>
          <a:stretch>
            <a:fillRect/>
          </a:stretch>
        </p:blipFill>
        <p:spPr>
          <a:xfrm>
            <a:off x="762000" y="1333500"/>
            <a:ext cx="13291202" cy="6172200"/>
          </a:xfrm>
          <a:prstGeom prst="rect">
            <a:avLst/>
          </a:prstGeom>
        </p:spPr>
      </p:pic>
    </p:spTree>
    <p:extLst>
      <p:ext uri="{BB962C8B-B14F-4D97-AF65-F5344CB8AC3E}">
        <p14:creationId xmlns:p14="http://schemas.microsoft.com/office/powerpoint/2010/main" val="35843742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pic>
        <p:nvPicPr>
          <p:cNvPr id="2" name="Picture 1"/>
          <p:cNvPicPr>
            <a:picLocks noChangeAspect="1"/>
          </p:cNvPicPr>
          <p:nvPr/>
        </p:nvPicPr>
        <p:blipFill>
          <a:blip r:embed="rId11"/>
          <a:stretch>
            <a:fillRect/>
          </a:stretch>
        </p:blipFill>
        <p:spPr>
          <a:xfrm>
            <a:off x="685799" y="1029609"/>
            <a:ext cx="12942937" cy="6313628"/>
          </a:xfrm>
          <a:prstGeom prst="rect">
            <a:avLst/>
          </a:prstGeom>
        </p:spPr>
      </p:pic>
      <p:sp>
        <p:nvSpPr>
          <p:cNvPr id="3" name="TextBox 2"/>
          <p:cNvSpPr txBox="1"/>
          <p:nvPr/>
        </p:nvSpPr>
        <p:spPr>
          <a:xfrm>
            <a:off x="685800" y="466767"/>
            <a:ext cx="6143028" cy="461665"/>
          </a:xfrm>
          <a:prstGeom prst="rect">
            <a:avLst/>
          </a:prstGeom>
          <a:noFill/>
        </p:spPr>
        <p:txBody>
          <a:bodyPr wrap="none" rtlCol="0">
            <a:spAutoFit/>
          </a:bodyPr>
          <a:lstStyle/>
          <a:p>
            <a:r>
              <a:rPr lang="en-US" sz="2400" dirty="0" err="1" smtClean="0">
                <a:latin typeface="Times New Roman" panose="02020603050405020304" pitchFamily="18" charset="0"/>
                <a:cs typeface="Times New Roman" panose="02020603050405020304" pitchFamily="18" charset="0"/>
              </a:rPr>
              <a:t>Kết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quả</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install package </a:t>
            </a:r>
            <a:r>
              <a:rPr lang="en-US" sz="2400" dirty="0" err="1" smtClean="0">
                <a:latin typeface="Times New Roman" panose="02020603050405020304" pitchFamily="18" charset="0"/>
                <a:cs typeface="Times New Roman" panose="02020603050405020304" pitchFamily="18" charset="0"/>
              </a:rPr>
              <a:t>đang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thực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hiện</a:t>
            </a:r>
            <a:endParaRPr lang="en-US" sz="24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636925" y="7562368"/>
            <a:ext cx="10706777" cy="461665"/>
          </a:xfrm>
          <a:prstGeom prst="rect">
            <a:avLst/>
          </a:prstGeom>
          <a:noFill/>
        </p:spPr>
        <p:txBody>
          <a:bodyPr wrap="none" rtlCol="0">
            <a:spAutoFit/>
          </a:bodyPr>
          <a:lstStyle/>
          <a:p>
            <a:r>
              <a:rPr lang="en-US" sz="2400" dirty="0" err="1" smtClean="0">
                <a:latin typeface="Times New Roman" panose="02020603050405020304" pitchFamily="18" charset="0"/>
                <a:cs typeface="Times New Roman" panose="02020603050405020304" pitchFamily="18" charset="0"/>
              </a:rPr>
              <a:t>Sau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chạy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xong</a:t>
            </a:r>
            <a:r>
              <a:rPr lang="en-US" sz="2400" dirty="0" smtClean="0">
                <a:latin typeface="Times New Roman" panose="02020603050405020304" pitchFamily="18" charset="0"/>
                <a:cs typeface="Times New Roman" panose="02020603050405020304" pitchFamily="18" charset="0"/>
              </a:rPr>
              <a:t> ở </a:t>
            </a:r>
            <a:r>
              <a:rPr lang="en-US" sz="2400" dirty="0" err="1" smtClean="0">
                <a:latin typeface="Times New Roman" panose="02020603050405020304" pitchFamily="18" charset="0"/>
                <a:cs typeface="Times New Roman" panose="02020603050405020304" pitchFamily="18" charset="0"/>
              </a:rPr>
              <a:t>đây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bạn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thể</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dùng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vscode</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hoặc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Inteliji</a:t>
            </a:r>
            <a:r>
              <a:rPr lang="en-US" sz="2400" dirty="0" smtClean="0">
                <a:latin typeface="Times New Roman" panose="02020603050405020304" pitchFamily="18" charset="0"/>
                <a:cs typeface="Times New Roman" panose="02020603050405020304" pitchFamily="18" charset="0"/>
              </a:rPr>
              <a:t> Idea </a:t>
            </a:r>
            <a:r>
              <a:rPr lang="en-US" sz="2400" dirty="0" err="1" smtClean="0">
                <a:latin typeface="Times New Roman" panose="02020603050405020304" pitchFamily="18" charset="0"/>
                <a:cs typeface="Times New Roman" panose="02020603050405020304" pitchFamily="18" charset="0"/>
              </a:rPr>
              <a:t>để</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mở</a:t>
            </a:r>
            <a:r>
              <a:rPr lang="en-US" sz="2400" dirty="0" smtClean="0">
                <a:latin typeface="Times New Roman" panose="02020603050405020304" pitchFamily="18" charset="0"/>
                <a:cs typeface="Times New Roman" panose="02020603050405020304" pitchFamily="18" charset="0"/>
              </a:rPr>
              <a:t> folder </a:t>
            </a:r>
            <a:r>
              <a:rPr lang="en-US" sz="2400" dirty="0" err="1" smtClean="0">
                <a:latin typeface="Times New Roman" panose="02020603050405020304" pitchFamily="18" charset="0"/>
                <a:cs typeface="Times New Roman" panose="02020603050405020304" pitchFamily="18" charset="0"/>
              </a:rPr>
              <a:t>này</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42391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571500"/>
            <a:ext cx="1371600" cy="461665"/>
          </a:xfrm>
          <a:prstGeom prst="rect">
            <a:avLst/>
          </a:prstGeom>
          <a:noFill/>
        </p:spPr>
        <p:txBody>
          <a:bodyPr wrap="square" rtlCol="0">
            <a:spAutoFit/>
          </a:bodyPr>
          <a:lstStyle/>
          <a:p>
            <a:r>
              <a:rPr lang="en-US" sz="2400" dirty="0" err="1" smtClean="0"/>
              <a:t>Kết</a:t>
            </a:r>
            <a:r>
              <a:rPr lang="en-US" sz="2400" dirty="0" smtClean="0"/>
              <a:t> </a:t>
            </a:r>
            <a:r>
              <a:rPr lang="en-US" sz="2400" dirty="0" err="1" smtClean="0"/>
              <a:t>quả</a:t>
            </a:r>
            <a:r>
              <a:rPr lang="en-US" sz="2400" dirty="0" smtClean="0"/>
              <a:t>: </a:t>
            </a:r>
            <a:endParaRPr lang="en-US" sz="2400" dirty="0"/>
          </a:p>
        </p:txBody>
      </p:sp>
      <p:pic>
        <p:nvPicPr>
          <p:cNvPr id="4" name="Picture 3"/>
          <p:cNvPicPr>
            <a:picLocks noChangeAspect="1"/>
          </p:cNvPicPr>
          <p:nvPr/>
        </p:nvPicPr>
        <p:blipFill>
          <a:blip r:embed="rId2"/>
          <a:stretch>
            <a:fillRect/>
          </a:stretch>
        </p:blipFill>
        <p:spPr>
          <a:xfrm>
            <a:off x="690154" y="1104900"/>
            <a:ext cx="15602932" cy="8315986"/>
          </a:xfrm>
          <a:prstGeom prst="rect">
            <a:avLst/>
          </a:prstGeom>
        </p:spPr>
      </p:pic>
      <p:sp>
        <p:nvSpPr>
          <p:cNvPr id="5" name="TextBox 4"/>
          <p:cNvSpPr txBox="1"/>
          <p:nvPr/>
        </p:nvSpPr>
        <p:spPr>
          <a:xfrm>
            <a:off x="685800" y="9639300"/>
            <a:ext cx="4953000" cy="369332"/>
          </a:xfrm>
          <a:prstGeom prst="rect">
            <a:avLst/>
          </a:prstGeom>
          <a:noFill/>
        </p:spPr>
        <p:txBody>
          <a:bodyPr wrap="square" rtlCol="0">
            <a:spAutoFit/>
          </a:bodyPr>
          <a:lstStyle/>
          <a:p>
            <a:r>
              <a:rPr lang="en-US" dirty="0" err="1" smtClean="0"/>
              <a:t>Giải</a:t>
            </a:r>
            <a:r>
              <a:rPr lang="en-US" dirty="0" smtClean="0"/>
              <a:t> </a:t>
            </a:r>
            <a:r>
              <a:rPr lang="en-US" dirty="0" err="1" smtClean="0"/>
              <a:t>thích</a:t>
            </a:r>
            <a:r>
              <a:rPr lang="en-US" dirty="0" smtClean="0"/>
              <a:t> </a:t>
            </a:r>
            <a:r>
              <a:rPr lang="en-US" dirty="0" err="1" smtClean="0"/>
              <a:t>tứng</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thư</a:t>
            </a:r>
            <a:r>
              <a:rPr lang="en-US" dirty="0" smtClean="0"/>
              <a:t> </a:t>
            </a:r>
            <a:r>
              <a:rPr lang="en-US" dirty="0" err="1" smtClean="0"/>
              <a:t>mục</a:t>
            </a:r>
            <a:r>
              <a:rPr lang="en-US" dirty="0" smtClean="0"/>
              <a:t> framework </a:t>
            </a:r>
            <a:r>
              <a:rPr lang="en-US" dirty="0" err="1" smtClean="0"/>
              <a:t>này</a:t>
            </a:r>
            <a:r>
              <a:rPr lang="en-US" dirty="0" smtClean="0"/>
              <a:t> !</a:t>
            </a:r>
            <a:endParaRPr lang="en-US" dirty="0"/>
          </a:p>
        </p:txBody>
      </p:sp>
    </p:spTree>
    <p:extLst>
      <p:ext uri="{BB962C8B-B14F-4D97-AF65-F5344CB8AC3E}">
        <p14:creationId xmlns:p14="http://schemas.microsoft.com/office/powerpoint/2010/main" val="6836434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2247900"/>
            <a:ext cx="7924800" cy="4313169"/>
          </a:xfrm>
          <a:prstGeom prst="rect">
            <a:avLst/>
          </a:prstGeom>
        </p:spPr>
      </p:pic>
      <p:sp>
        <p:nvSpPr>
          <p:cNvPr id="3" name="TextBox 2"/>
          <p:cNvSpPr txBox="1"/>
          <p:nvPr/>
        </p:nvSpPr>
        <p:spPr>
          <a:xfrm>
            <a:off x="914400" y="342900"/>
            <a:ext cx="3048000" cy="369332"/>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3"/>
          <a:stretch>
            <a:fillRect/>
          </a:stretch>
        </p:blipFill>
        <p:spPr>
          <a:xfrm>
            <a:off x="9296400" y="2247899"/>
            <a:ext cx="8356764" cy="4313169"/>
          </a:xfrm>
          <a:prstGeom prst="rect">
            <a:avLst/>
          </a:prstGeom>
        </p:spPr>
      </p:pic>
      <p:sp>
        <p:nvSpPr>
          <p:cNvPr id="5" name="TextBox 4"/>
          <p:cNvSpPr txBox="1"/>
          <p:nvPr/>
        </p:nvSpPr>
        <p:spPr>
          <a:xfrm>
            <a:off x="1066800" y="1409700"/>
            <a:ext cx="6901889"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So </a:t>
            </a:r>
            <a:r>
              <a:rPr lang="en-US" sz="2400" dirty="0" err="1" smtClean="0">
                <a:latin typeface="Times New Roman" panose="02020603050405020304" pitchFamily="18" charset="0"/>
                <a:cs typeface="Times New Roman" panose="02020603050405020304" pitchFamily="18" charset="0"/>
              </a:rPr>
              <a:t>sánh</a:t>
            </a:r>
            <a:r>
              <a:rPr lang="en-US" sz="2400" dirty="0" smtClean="0">
                <a:latin typeface="Times New Roman" panose="02020603050405020304" pitchFamily="18" charset="0"/>
                <a:cs typeface="Times New Roman" panose="02020603050405020304" pitchFamily="18" charset="0"/>
              </a:rPr>
              <a:t> Angular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sự</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biệt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tổ</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chức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thư</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mục</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9766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104900"/>
            <a:ext cx="8398283" cy="5446403"/>
          </a:xfrm>
          <a:prstGeom prst="rect">
            <a:avLst/>
          </a:prstGeom>
        </p:spPr>
      </p:pic>
      <p:sp>
        <p:nvSpPr>
          <p:cNvPr id="3" name="TextBox 2"/>
          <p:cNvSpPr txBox="1"/>
          <p:nvPr/>
        </p:nvSpPr>
        <p:spPr>
          <a:xfrm>
            <a:off x="267789" y="419100"/>
            <a:ext cx="60198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In </a:t>
            </a:r>
            <a:r>
              <a:rPr lang="en-US" sz="2400" dirty="0" err="1" smtClean="0">
                <a:latin typeface="Times New Roman" panose="02020603050405020304" pitchFamily="18" charset="0"/>
                <a:cs typeface="Times New Roman" panose="02020603050405020304" pitchFamily="18" charset="0"/>
              </a:rPr>
              <a:t>dòng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chữ</a:t>
            </a:r>
            <a:r>
              <a:rPr lang="en-US" sz="2400" dirty="0" smtClean="0">
                <a:latin typeface="Times New Roman" panose="02020603050405020304" pitchFamily="18" charset="0"/>
                <a:cs typeface="Times New Roman" panose="02020603050405020304" pitchFamily="18" charset="0"/>
              </a:rPr>
              <a:t> Hello </a:t>
            </a:r>
            <a:r>
              <a:rPr lang="en-US" sz="2400" dirty="0" err="1" smtClean="0">
                <a:latin typeface="Times New Roman" panose="02020603050405020304" pitchFamily="18" charset="0"/>
                <a:cs typeface="Times New Roman" panose="02020603050405020304" pitchFamily="18" charset="0"/>
              </a:rPr>
              <a:t>với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angular</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9677400" y="1108166"/>
            <a:ext cx="7696200" cy="5447492"/>
          </a:xfrm>
          <a:prstGeom prst="rect">
            <a:avLst/>
          </a:prstGeom>
        </p:spPr>
      </p:pic>
      <p:sp>
        <p:nvSpPr>
          <p:cNvPr id="6" name="TextBox 5"/>
          <p:cNvSpPr txBox="1"/>
          <p:nvPr/>
        </p:nvSpPr>
        <p:spPr>
          <a:xfrm>
            <a:off x="9525000" y="433251"/>
            <a:ext cx="6019800" cy="461665"/>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Kết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quả</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in </a:t>
            </a:r>
            <a:r>
              <a:rPr lang="en-US" sz="2400" dirty="0" err="1" smtClean="0">
                <a:latin typeface="Times New Roman" panose="02020603050405020304" pitchFamily="18" charset="0"/>
                <a:cs typeface="Times New Roman" panose="02020603050405020304" pitchFamily="18" charset="0"/>
              </a:rPr>
              <a:t>ra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màn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hình</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5503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19100"/>
            <a:ext cx="14782800" cy="461665"/>
          </a:xfrm>
          <a:prstGeom prst="rect">
            <a:avLst/>
          </a:prstGeom>
          <a:noFill/>
        </p:spPr>
        <p:txBody>
          <a:bodyPr wrap="square" rtlCol="0">
            <a:spAutoFit/>
          </a:bodyPr>
          <a:lstStyle/>
          <a:p>
            <a:pPr marL="285750" indent="-285750">
              <a:buFont typeface="Wingdings" panose="05000000000000000000" pitchFamily="2" charset="2"/>
              <a:buChar char="q"/>
            </a:pPr>
            <a:r>
              <a:rPr lang="en-US" sz="2400" dirty="0" err="1" smtClean="0">
                <a:latin typeface="Times New Roman" panose="02020603050405020304" pitchFamily="18" charset="0"/>
                <a:cs typeface="Times New Roman" panose="02020603050405020304" pitchFamily="18" charset="0"/>
              </a:rPr>
              <a:t>Bài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tập</a:t>
            </a:r>
            <a:r>
              <a:rPr lang="en-US" sz="2400" dirty="0" smtClean="0">
                <a:latin typeface="Times New Roman" panose="02020603050405020304" pitchFamily="18" charset="0"/>
                <a:cs typeface="Times New Roman" panose="02020603050405020304" pitchFamily="18" charset="0"/>
              </a:rPr>
              <a:t> 1: </a:t>
            </a:r>
            <a:r>
              <a:rPr lang="en-US" sz="2400" dirty="0">
                <a:latin typeface="Times New Roman" panose="02020603050405020304" pitchFamily="18" charset="0"/>
                <a:cs typeface="Times New Roman" panose="02020603050405020304" pitchFamily="18" charset="0"/>
              </a:rPr>
              <a:t>T</a:t>
            </a:r>
            <a:r>
              <a:rPr lang="vi-VN" sz="2400" dirty="0" smtClean="0">
                <a:latin typeface="Times New Roman" panose="02020603050405020304" pitchFamily="18" charset="0"/>
                <a:cs typeface="Times New Roman" panose="02020603050405020304" pitchFamily="18" charset="0"/>
              </a:rPr>
              <a:t>ạo </a:t>
            </a:r>
            <a:r>
              <a:rPr lang="vi-VN" sz="2400" dirty="0">
                <a:latin typeface="Times New Roman" panose="02020603050405020304" pitchFamily="18" charset="0"/>
                <a:cs typeface="Times New Roman" panose="02020603050405020304" pitchFamily="18" charset="0"/>
              </a:rPr>
              <a:t>một ứng dụng hiển thị danh sách các sản phẩm và cho phép người dùng thêm mới sản phẩm.</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57200" y="1638300"/>
            <a:ext cx="9935907" cy="3429000"/>
          </a:xfrm>
          <a:prstGeom prst="rect">
            <a:avLst/>
          </a:prstGeom>
        </p:spPr>
      </p:pic>
      <p:sp>
        <p:nvSpPr>
          <p:cNvPr id="4" name="Rectangle 3"/>
          <p:cNvSpPr/>
          <p:nvPr/>
        </p:nvSpPr>
        <p:spPr>
          <a:xfrm>
            <a:off x="381000" y="1268968"/>
            <a:ext cx="2235035" cy="369332"/>
          </a:xfrm>
          <a:prstGeom prst="rect">
            <a:avLst/>
          </a:prstGeom>
        </p:spPr>
        <p:txBody>
          <a:bodyPr wrap="none">
            <a:spAutoFit/>
          </a:bodyPr>
          <a:lstStyle/>
          <a:p>
            <a:r>
              <a:rPr lang="en-US" b="1" dirty="0" smtClean="0"/>
              <a:t>bt-1.component.html</a:t>
            </a:r>
            <a:endParaRPr lang="en-US" b="1" dirty="0"/>
          </a:p>
        </p:txBody>
      </p:sp>
      <p:pic>
        <p:nvPicPr>
          <p:cNvPr id="5" name="Picture 4"/>
          <p:cNvPicPr>
            <a:picLocks noChangeAspect="1"/>
          </p:cNvPicPr>
          <p:nvPr/>
        </p:nvPicPr>
        <p:blipFill>
          <a:blip r:embed="rId3"/>
          <a:stretch>
            <a:fillRect/>
          </a:stretch>
        </p:blipFill>
        <p:spPr>
          <a:xfrm>
            <a:off x="457200" y="5642066"/>
            <a:ext cx="6690516" cy="4648200"/>
          </a:xfrm>
          <a:prstGeom prst="rect">
            <a:avLst/>
          </a:prstGeom>
        </p:spPr>
      </p:pic>
      <p:sp>
        <p:nvSpPr>
          <p:cNvPr id="6" name="Rectangle 5"/>
          <p:cNvSpPr/>
          <p:nvPr/>
        </p:nvSpPr>
        <p:spPr>
          <a:xfrm>
            <a:off x="381000" y="5272734"/>
            <a:ext cx="1955792" cy="369332"/>
          </a:xfrm>
          <a:prstGeom prst="rect">
            <a:avLst/>
          </a:prstGeom>
        </p:spPr>
        <p:txBody>
          <a:bodyPr wrap="none">
            <a:spAutoFit/>
          </a:bodyPr>
          <a:lstStyle/>
          <a:p>
            <a:r>
              <a:rPr lang="en-US" b="1" dirty="0" smtClean="0"/>
              <a:t>bt-1.component.ts</a:t>
            </a:r>
            <a:endParaRPr lang="en-US" b="1" dirty="0"/>
          </a:p>
        </p:txBody>
      </p:sp>
    </p:spTree>
    <p:extLst>
      <p:ext uri="{BB962C8B-B14F-4D97-AF65-F5344CB8AC3E}">
        <p14:creationId xmlns:p14="http://schemas.microsoft.com/office/powerpoint/2010/main" val="13532786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062446"/>
            <a:ext cx="14935200" cy="4318363"/>
          </a:xfrm>
          <a:prstGeom prst="rect">
            <a:avLst/>
          </a:prstGeom>
        </p:spPr>
      </p:pic>
      <p:sp>
        <p:nvSpPr>
          <p:cNvPr id="3" name="Rectangle 2"/>
          <p:cNvSpPr/>
          <p:nvPr/>
        </p:nvSpPr>
        <p:spPr>
          <a:xfrm>
            <a:off x="304800" y="659368"/>
            <a:ext cx="1634422" cy="369332"/>
          </a:xfrm>
          <a:prstGeom prst="rect">
            <a:avLst/>
          </a:prstGeom>
        </p:spPr>
        <p:txBody>
          <a:bodyPr wrap="none">
            <a:spAutoFit/>
          </a:bodyPr>
          <a:lstStyle/>
          <a:p>
            <a:r>
              <a:rPr lang="en-US" b="1" dirty="0" err="1" smtClean="0"/>
              <a:t>Kết</a:t>
            </a:r>
            <a:r>
              <a:rPr lang="en-US" b="1" dirty="0" smtClean="0"/>
              <a:t> </a:t>
            </a:r>
            <a:r>
              <a:rPr lang="en-US" b="1" dirty="0" err="1" smtClean="0"/>
              <a:t>quả</a:t>
            </a:r>
            <a:r>
              <a:rPr lang="en-US" b="1" dirty="0" smtClean="0"/>
              <a:t> demo: </a:t>
            </a:r>
            <a:endParaRPr lang="en-US" b="1" dirty="0"/>
          </a:p>
        </p:txBody>
      </p:sp>
    </p:spTree>
    <p:extLst>
      <p:ext uri="{BB962C8B-B14F-4D97-AF65-F5344CB8AC3E}">
        <p14:creationId xmlns:p14="http://schemas.microsoft.com/office/powerpoint/2010/main" val="35751737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19100"/>
            <a:ext cx="14782800" cy="461665"/>
          </a:xfrm>
          <a:prstGeom prst="rect">
            <a:avLst/>
          </a:prstGeom>
          <a:noFill/>
        </p:spPr>
        <p:txBody>
          <a:bodyPr wrap="square" rtlCol="0">
            <a:spAutoFit/>
          </a:bodyPr>
          <a:lstStyle/>
          <a:p>
            <a:pPr marL="285750" indent="-285750">
              <a:buFont typeface="Wingdings" panose="05000000000000000000" pitchFamily="2" charset="2"/>
              <a:buChar char="q"/>
            </a:pPr>
            <a:r>
              <a:rPr lang="en-US" sz="2400" dirty="0" err="1" smtClean="0">
                <a:latin typeface="Times New Roman" panose="02020603050405020304" pitchFamily="18" charset="0"/>
                <a:cs typeface="Times New Roman" panose="02020603050405020304" pitchFamily="18" charset="0"/>
              </a:rPr>
              <a:t>Bài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tập</a:t>
            </a:r>
            <a:r>
              <a:rPr lang="en-US" sz="2400" dirty="0" smtClean="0">
                <a:latin typeface="Times New Roman" panose="02020603050405020304" pitchFamily="18" charset="0"/>
                <a:cs typeface="Times New Roman" panose="02020603050405020304" pitchFamily="18" charset="0"/>
              </a:rPr>
              <a:t> 2: </a:t>
            </a:r>
            <a:r>
              <a:rPr lang="en-US" sz="2400" dirty="0" err="1" smtClean="0">
                <a:latin typeface="Times New Roman" panose="02020603050405020304" pitchFamily="18" charset="0"/>
                <a:cs typeface="Times New Roman" panose="02020603050405020304" pitchFamily="18" charset="0"/>
              </a:rPr>
              <a:t>Áp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CSS </a:t>
            </a:r>
            <a:r>
              <a:rPr lang="en-US" sz="2400" dirty="0" err="1" smtClean="0">
                <a:latin typeface="Times New Roman" panose="02020603050405020304" pitchFamily="18" charset="0"/>
                <a:cs typeface="Times New Roman" panose="02020603050405020304" pitchFamily="18" charset="0"/>
              </a:rPr>
              <a:t>cho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tập</a:t>
            </a:r>
            <a:r>
              <a:rPr lang="en-US" sz="2400" dirty="0" smtClean="0">
                <a:latin typeface="Times New Roman" panose="02020603050405020304" pitchFamily="18" charset="0"/>
                <a:cs typeface="Times New Roman" panose="02020603050405020304" pitchFamily="18" charset="0"/>
              </a:rPr>
              <a:t> 1</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09600" y="1485899"/>
            <a:ext cx="3810000" cy="8019651"/>
          </a:xfrm>
          <a:prstGeom prst="rect">
            <a:avLst/>
          </a:prstGeom>
        </p:spPr>
      </p:pic>
      <p:sp>
        <p:nvSpPr>
          <p:cNvPr id="5" name="Rectangle 4"/>
          <p:cNvSpPr/>
          <p:nvPr/>
        </p:nvSpPr>
        <p:spPr>
          <a:xfrm>
            <a:off x="457200" y="1116567"/>
            <a:ext cx="2068836" cy="369332"/>
          </a:xfrm>
          <a:prstGeom prst="rect">
            <a:avLst/>
          </a:prstGeom>
        </p:spPr>
        <p:txBody>
          <a:bodyPr wrap="none">
            <a:spAutoFit/>
          </a:bodyPr>
          <a:lstStyle/>
          <a:p>
            <a:r>
              <a:rPr lang="en-US" b="1" dirty="0" smtClean="0"/>
              <a:t>bt-1.component.css</a:t>
            </a:r>
            <a:endParaRPr lang="en-US" b="1" dirty="0"/>
          </a:p>
        </p:txBody>
      </p:sp>
      <p:pic>
        <p:nvPicPr>
          <p:cNvPr id="7" name="Picture 6"/>
          <p:cNvPicPr>
            <a:picLocks noChangeAspect="1"/>
          </p:cNvPicPr>
          <p:nvPr/>
        </p:nvPicPr>
        <p:blipFill>
          <a:blip r:embed="rId3"/>
          <a:stretch>
            <a:fillRect/>
          </a:stretch>
        </p:blipFill>
        <p:spPr>
          <a:xfrm>
            <a:off x="7831183" y="1485899"/>
            <a:ext cx="10115015" cy="4846634"/>
          </a:xfrm>
          <a:prstGeom prst="rect">
            <a:avLst/>
          </a:prstGeom>
        </p:spPr>
      </p:pic>
      <p:pic>
        <p:nvPicPr>
          <p:cNvPr id="8" name="Picture 7"/>
          <p:cNvPicPr>
            <a:picLocks noChangeAspect="1"/>
          </p:cNvPicPr>
          <p:nvPr/>
        </p:nvPicPr>
        <p:blipFill>
          <a:blip r:embed="rId4"/>
          <a:stretch>
            <a:fillRect/>
          </a:stretch>
        </p:blipFill>
        <p:spPr>
          <a:xfrm>
            <a:off x="4745171" y="1485899"/>
            <a:ext cx="2724530" cy="3277057"/>
          </a:xfrm>
          <a:prstGeom prst="rect">
            <a:avLst/>
          </a:prstGeom>
        </p:spPr>
      </p:pic>
    </p:spTree>
    <p:extLst>
      <p:ext uri="{BB962C8B-B14F-4D97-AF65-F5344CB8AC3E}">
        <p14:creationId xmlns:p14="http://schemas.microsoft.com/office/powerpoint/2010/main" val="14042099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457200" y="495300"/>
            <a:ext cx="17012670" cy="649217"/>
          </a:xfrm>
          <a:prstGeom prst="rect">
            <a:avLst/>
          </a:prstGeom>
        </p:spPr>
        <p:txBody>
          <a:bodyPr wrap="square" lIns="0" tIns="0" rIns="0" bIns="0" rtlCol="0" anchor="t">
            <a:spAutoFit/>
          </a:bodyPr>
          <a:lstStyle/>
          <a:p>
            <a:pPr>
              <a:lnSpc>
                <a:spcPts val="5544"/>
              </a:lnSpc>
            </a:pPr>
            <a:r>
              <a:rPr lang="en-US" sz="4000" b="1" dirty="0" smtClean="0">
                <a:solidFill>
                  <a:srgbClr val="227C9D"/>
                </a:solidFill>
                <a:latin typeface="Times New Roman" panose="02020603050405020304" pitchFamily="18" charset="0"/>
                <a:cs typeface="Times New Roman" panose="02020603050405020304" pitchFamily="18" charset="0"/>
              </a:rPr>
              <a:t>CHƯƠNG 3: </a:t>
            </a:r>
            <a:r>
              <a:rPr lang="en-US" sz="4000" b="1" dirty="0" err="1" smtClean="0">
                <a:solidFill>
                  <a:srgbClr val="227C9D"/>
                </a:solidFill>
                <a:latin typeface="Times New Roman" panose="02020603050405020304" pitchFamily="18" charset="0"/>
                <a:cs typeface="Times New Roman" panose="02020603050405020304" pitchFamily="18" charset="0"/>
              </a:rPr>
              <a:t>Ứng</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dụng</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Taiwind</a:t>
            </a:r>
            <a:r>
              <a:rPr lang="en-US" sz="4000" b="1" dirty="0" smtClean="0">
                <a:solidFill>
                  <a:srgbClr val="227C9D"/>
                </a:solidFill>
                <a:latin typeface="Times New Roman" panose="02020603050405020304" pitchFamily="18" charset="0"/>
                <a:cs typeface="Times New Roman" panose="02020603050405020304" pitchFamily="18" charset="0"/>
              </a:rPr>
              <a:t> CSS </a:t>
            </a:r>
            <a:r>
              <a:rPr lang="en-US" sz="4000" b="1" dirty="0" err="1" smtClean="0">
                <a:solidFill>
                  <a:srgbClr val="227C9D"/>
                </a:solidFill>
                <a:latin typeface="Times New Roman" panose="02020603050405020304" pitchFamily="18" charset="0"/>
                <a:cs typeface="Times New Roman" panose="02020603050405020304" pitchFamily="18" charset="0"/>
              </a:rPr>
              <a:t>hoặc</a:t>
            </a:r>
            <a:r>
              <a:rPr lang="en-US" sz="4000" b="1" dirty="0" smtClean="0">
                <a:solidFill>
                  <a:srgbClr val="227C9D"/>
                </a:solidFill>
                <a:latin typeface="Times New Roman" panose="02020603050405020304" pitchFamily="18" charset="0"/>
                <a:cs typeface="Times New Roman" panose="02020603050405020304" pitchFamily="18" charset="0"/>
              </a:rPr>
              <a:t> </a:t>
            </a:r>
            <a:r>
              <a:rPr lang="en-US" sz="4000" b="1" dirty="0" err="1" smtClean="0">
                <a:solidFill>
                  <a:srgbClr val="227C9D"/>
                </a:solidFill>
                <a:latin typeface="Times New Roman" panose="02020603050405020304" pitchFamily="18" charset="0"/>
                <a:cs typeface="Times New Roman" panose="02020603050405020304" pitchFamily="18" charset="0"/>
              </a:rPr>
              <a:t>Boostrap</a:t>
            </a:r>
            <a:r>
              <a:rPr lang="en-US" sz="4000" b="1" dirty="0" smtClean="0">
                <a:solidFill>
                  <a:srgbClr val="227C9D"/>
                </a:solidFill>
                <a:latin typeface="Times New Roman" panose="02020603050405020304" pitchFamily="18" charset="0"/>
                <a:cs typeface="Times New Roman" panose="02020603050405020304" pitchFamily="18" charset="0"/>
              </a:rPr>
              <a:t> CSS </a:t>
            </a:r>
            <a:r>
              <a:rPr lang="en-US" sz="4000" b="1" dirty="0" err="1" smtClean="0">
                <a:solidFill>
                  <a:srgbClr val="227C9D"/>
                </a:solidFill>
                <a:latin typeface="Times New Roman" panose="02020603050405020304" pitchFamily="18" charset="0"/>
                <a:cs typeface="Times New Roman" panose="02020603050405020304" pitchFamily="18" charset="0"/>
              </a:rPr>
              <a:t>với</a:t>
            </a:r>
            <a:r>
              <a:rPr lang="en-US" sz="4000" b="1" dirty="0" smtClean="0">
                <a:solidFill>
                  <a:srgbClr val="227C9D"/>
                </a:solidFill>
                <a:latin typeface="Times New Roman" panose="02020603050405020304" pitchFamily="18" charset="0"/>
                <a:cs typeface="Times New Roman" panose="02020603050405020304" pitchFamily="18" charset="0"/>
              </a:rPr>
              <a:t> Angular</a:t>
            </a:r>
            <a:endParaRPr lang="en-US" sz="4000" b="1" dirty="0">
              <a:solidFill>
                <a:srgbClr val="227C9D"/>
              </a:solidFill>
              <a:latin typeface="Times New Roman" panose="02020603050405020304" pitchFamily="18" charset="0"/>
              <a:cs typeface="Times New Roman" panose="02020603050405020304" pitchFamily="18" charset="0"/>
            </a:endParaRPr>
          </a:p>
        </p:txBody>
      </p:sp>
      <p:sp>
        <p:nvSpPr>
          <p:cNvPr id="7" name="TextBox 3"/>
          <p:cNvSpPr txBox="1"/>
          <p:nvPr/>
        </p:nvSpPr>
        <p:spPr>
          <a:xfrm>
            <a:off x="609600" y="1409700"/>
            <a:ext cx="17012670" cy="705321"/>
          </a:xfrm>
          <a:prstGeom prst="rect">
            <a:avLst/>
          </a:prstGeom>
        </p:spPr>
        <p:txBody>
          <a:bodyPr wrap="square" lIns="0" tIns="0" rIns="0" bIns="0" rtlCol="0" anchor="t">
            <a:spAutoFit/>
          </a:bodyPr>
          <a:lstStyle/>
          <a:p>
            <a:pPr marL="571500" indent="-571500">
              <a:lnSpc>
                <a:spcPts val="5544"/>
              </a:lnSpc>
              <a:buFont typeface="Arial" panose="020B0604020202020204" pitchFamily="34" charset="0"/>
              <a:buChar char="•"/>
            </a:pPr>
            <a:r>
              <a:rPr lang="en-US" sz="2800" b="1" dirty="0" err="1" smtClean="0">
                <a:solidFill>
                  <a:srgbClr val="227C9D"/>
                </a:solidFill>
                <a:latin typeface="Times New Roman" panose="02020603050405020304" pitchFamily="18" charset="0"/>
                <a:cs typeface="Times New Roman" panose="02020603050405020304" pitchFamily="18" charset="0"/>
              </a:rPr>
              <a:t>Taiwind</a:t>
            </a:r>
            <a:r>
              <a:rPr lang="en-US" sz="2800" b="1" dirty="0" smtClean="0">
                <a:solidFill>
                  <a:srgbClr val="227C9D"/>
                </a:solidFill>
                <a:latin typeface="Times New Roman" panose="02020603050405020304" pitchFamily="18" charset="0"/>
                <a:cs typeface="Times New Roman" panose="02020603050405020304" pitchFamily="18" charset="0"/>
              </a:rPr>
              <a:t> CSS </a:t>
            </a:r>
            <a:r>
              <a:rPr lang="en-US" sz="2800" b="1" dirty="0" err="1" smtClean="0">
                <a:solidFill>
                  <a:srgbClr val="227C9D"/>
                </a:solidFill>
                <a:latin typeface="Times New Roman" panose="02020603050405020304" pitchFamily="18" charset="0"/>
                <a:cs typeface="Times New Roman" panose="02020603050405020304" pitchFamily="18" charset="0"/>
              </a:rPr>
              <a:t>là</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gì</a:t>
            </a:r>
            <a:r>
              <a:rPr lang="en-US" sz="2800" b="1" dirty="0" smtClean="0">
                <a:solidFill>
                  <a:srgbClr val="227C9D"/>
                </a:solidFill>
                <a:latin typeface="Times New Roman" panose="02020603050405020304" pitchFamily="18" charset="0"/>
                <a:cs typeface="Times New Roman" panose="02020603050405020304" pitchFamily="18" charset="0"/>
              </a:rPr>
              <a:t> ?</a:t>
            </a:r>
            <a:endParaRPr lang="en-US" sz="2800" b="1" dirty="0">
              <a:solidFill>
                <a:srgbClr val="227C9D"/>
              </a:solidFill>
              <a:latin typeface="Times New Roman" panose="02020603050405020304" pitchFamily="18" charset="0"/>
              <a:cs typeface="Times New Roman" panose="02020603050405020304" pitchFamily="18" charset="0"/>
            </a:endParaRPr>
          </a:p>
        </p:txBody>
      </p:sp>
      <p:pic>
        <p:nvPicPr>
          <p:cNvPr id="3074" name="Picture 2" descr="https://images.viblo.asia/aec9657d-51c9-4d60-acc3-b784680ff4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5400" y="1145606"/>
            <a:ext cx="3895725" cy="38957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62000" y="2276541"/>
            <a:ext cx="11734800" cy="1569660"/>
          </a:xfrm>
          <a:prstGeom prst="rect">
            <a:avLst/>
          </a:prstGeom>
        </p:spPr>
        <p:txBody>
          <a:bodyPr wrap="square">
            <a:spAutoFit/>
          </a:bodyPr>
          <a:lstStyle/>
          <a:p>
            <a:r>
              <a:rPr lang="vi-VN" sz="2400" dirty="0">
                <a:solidFill>
                  <a:srgbClr val="1B1B1B"/>
                </a:solidFill>
                <a:latin typeface="+mj-lt"/>
              </a:rPr>
              <a:t>Thì nó là một utility-first CSS framework, nó cũng giống như Bootstrap, nó có những class built-in mà chúng ta có thể dùng. Tailwind CSS có nhiều các class bao gồm các thuộc tính CSS khác nhau và quan trọng, chúng ta có thể dễ dàng mở rộng tạo mới ra những class bằng chính những class của nó.</a:t>
            </a:r>
            <a:endParaRPr lang="en-US" sz="2400" dirty="0">
              <a:latin typeface="+mj-lt"/>
            </a:endParaRPr>
          </a:p>
        </p:txBody>
      </p:sp>
      <p:sp>
        <p:nvSpPr>
          <p:cNvPr id="9" name="Rectangle 8"/>
          <p:cNvSpPr/>
          <p:nvPr/>
        </p:nvSpPr>
        <p:spPr>
          <a:xfrm>
            <a:off x="744583" y="6591300"/>
            <a:ext cx="5799729" cy="461665"/>
          </a:xfrm>
          <a:prstGeom prst="rect">
            <a:avLst/>
          </a:prstGeom>
        </p:spPr>
        <p:txBody>
          <a:bodyPr wrap="none">
            <a:spAutoFit/>
          </a:bodyPr>
          <a:lstStyle/>
          <a:p>
            <a:r>
              <a:rPr lang="en-US" sz="2400" dirty="0"/>
              <a:t>https://tailwindcss.com/docs/guides/angular</a:t>
            </a:r>
          </a:p>
        </p:txBody>
      </p:sp>
      <p:sp>
        <p:nvSpPr>
          <p:cNvPr id="11" name="TextBox 10"/>
          <p:cNvSpPr txBox="1"/>
          <p:nvPr/>
        </p:nvSpPr>
        <p:spPr>
          <a:xfrm>
            <a:off x="618309" y="5815254"/>
            <a:ext cx="7001691" cy="461665"/>
          </a:xfrm>
          <a:prstGeom prst="rect">
            <a:avLst/>
          </a:prstGeom>
          <a:noFill/>
        </p:spPr>
        <p:txBody>
          <a:bodyPr wrap="square" rtlCol="0">
            <a:spAutoFit/>
          </a:bodyPr>
          <a:lstStyle/>
          <a:p>
            <a:pPr marL="285750" indent="-285750">
              <a:buFont typeface="Wingdings" panose="05000000000000000000" pitchFamily="2" charset="2"/>
              <a:buChar char="q"/>
            </a:pPr>
            <a:r>
              <a:rPr lang="en-US" sz="2400" b="1" dirty="0" err="1" smtClean="0">
                <a:latin typeface="Times New Roman" panose="02020603050405020304" pitchFamily="18" charset="0"/>
                <a:cs typeface="Times New Roman" panose="02020603050405020304" pitchFamily="18" charset="0"/>
              </a:rPr>
              <a:t>Cài</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đặt</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và</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sử</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dụng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Taiwind</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cho</a:t>
            </a:r>
            <a:r>
              <a:rPr lang="en-US" sz="2400" b="1" dirty="0" smtClean="0">
                <a:latin typeface="Times New Roman" panose="02020603050405020304" pitchFamily="18" charset="0"/>
                <a:cs typeface="Times New Roman" panose="02020603050405020304" pitchFamily="18" charset="0"/>
              </a:rPr>
              <a:t> Angular</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45357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22623" y="342900"/>
            <a:ext cx="2544286" cy="461665"/>
          </a:xfrm>
          <a:prstGeom prst="rect">
            <a:avLst/>
          </a:prstGeom>
          <a:noFill/>
        </p:spPr>
        <p:txBody>
          <a:bodyPr wrap="none" rtlCol="0">
            <a:spAutoFit/>
          </a:bodyPr>
          <a:lstStyle/>
          <a:p>
            <a:r>
              <a:rPr lang="en-US" sz="2400" b="1" dirty="0" err="1" smtClean="0"/>
              <a:t>Thực</a:t>
            </a:r>
            <a:r>
              <a:rPr lang="en-US" sz="2400" b="1" dirty="0" smtClean="0"/>
              <a:t> </a:t>
            </a:r>
            <a:r>
              <a:rPr lang="en-US" sz="2400" b="1" dirty="0" err="1" smtClean="0"/>
              <a:t>hành</a:t>
            </a:r>
            <a:r>
              <a:rPr lang="en-US" sz="2400" b="1" dirty="0" smtClean="0"/>
              <a:t> </a:t>
            </a:r>
            <a:r>
              <a:rPr lang="en-US" sz="2400" b="1" dirty="0" err="1" smtClean="0"/>
              <a:t>ví</a:t>
            </a:r>
            <a:r>
              <a:rPr lang="en-US" sz="2400" b="1" dirty="0" smtClean="0"/>
              <a:t> </a:t>
            </a:r>
            <a:r>
              <a:rPr lang="en-US" sz="2400" b="1" dirty="0" err="1" smtClean="0"/>
              <a:t>dụ</a:t>
            </a:r>
            <a:r>
              <a:rPr lang="en-US" sz="2400" b="1" dirty="0" smtClean="0"/>
              <a:t> 1:</a:t>
            </a:r>
            <a:endParaRPr lang="en-US" sz="2400" b="1" dirty="0"/>
          </a:p>
        </p:txBody>
      </p:sp>
      <p:pic>
        <p:nvPicPr>
          <p:cNvPr id="3" name="Picture 2"/>
          <p:cNvPicPr>
            <a:picLocks noChangeAspect="1"/>
          </p:cNvPicPr>
          <p:nvPr/>
        </p:nvPicPr>
        <p:blipFill>
          <a:blip r:embed="rId2"/>
          <a:stretch>
            <a:fillRect/>
          </a:stretch>
        </p:blipFill>
        <p:spPr>
          <a:xfrm>
            <a:off x="457200" y="952500"/>
            <a:ext cx="5591955" cy="1190791"/>
          </a:xfrm>
          <a:prstGeom prst="rect">
            <a:avLst/>
          </a:prstGeom>
        </p:spPr>
      </p:pic>
      <p:pic>
        <p:nvPicPr>
          <p:cNvPr id="4" name="Picture 3"/>
          <p:cNvPicPr>
            <a:picLocks noChangeAspect="1"/>
          </p:cNvPicPr>
          <p:nvPr/>
        </p:nvPicPr>
        <p:blipFill>
          <a:blip r:embed="rId3"/>
          <a:stretch>
            <a:fillRect/>
          </a:stretch>
        </p:blipFill>
        <p:spPr>
          <a:xfrm>
            <a:off x="485778" y="3086100"/>
            <a:ext cx="5534797" cy="3038899"/>
          </a:xfrm>
          <a:prstGeom prst="rect">
            <a:avLst/>
          </a:prstGeom>
        </p:spPr>
      </p:pic>
      <p:sp>
        <p:nvSpPr>
          <p:cNvPr id="5" name="TextBox 4"/>
          <p:cNvSpPr txBox="1"/>
          <p:nvPr/>
        </p:nvSpPr>
        <p:spPr>
          <a:xfrm>
            <a:off x="391886" y="2624435"/>
            <a:ext cx="1189749" cy="461665"/>
          </a:xfrm>
          <a:prstGeom prst="rect">
            <a:avLst/>
          </a:prstGeom>
          <a:noFill/>
        </p:spPr>
        <p:txBody>
          <a:bodyPr wrap="none" rtlCol="0">
            <a:spAutoFit/>
          </a:bodyPr>
          <a:lstStyle/>
          <a:p>
            <a:r>
              <a:rPr lang="en-US" sz="2400" b="1" dirty="0" err="1" smtClean="0"/>
              <a:t>Bước</a:t>
            </a:r>
            <a:r>
              <a:rPr lang="en-US" sz="2400" b="1" dirty="0" smtClean="0"/>
              <a:t> 2:</a:t>
            </a:r>
            <a:endParaRPr lang="en-US" sz="2400" b="1" dirty="0"/>
          </a:p>
        </p:txBody>
      </p:sp>
      <p:pic>
        <p:nvPicPr>
          <p:cNvPr id="6" name="Picture 5"/>
          <p:cNvPicPr>
            <a:picLocks noChangeAspect="1"/>
          </p:cNvPicPr>
          <p:nvPr/>
        </p:nvPicPr>
        <p:blipFill>
          <a:blip r:embed="rId4"/>
          <a:stretch>
            <a:fillRect/>
          </a:stretch>
        </p:blipFill>
        <p:spPr>
          <a:xfrm>
            <a:off x="487956" y="7067808"/>
            <a:ext cx="5563376" cy="1419423"/>
          </a:xfrm>
          <a:prstGeom prst="rect">
            <a:avLst/>
          </a:prstGeom>
        </p:spPr>
      </p:pic>
      <p:sp>
        <p:nvSpPr>
          <p:cNvPr id="7" name="TextBox 6"/>
          <p:cNvSpPr txBox="1"/>
          <p:nvPr/>
        </p:nvSpPr>
        <p:spPr>
          <a:xfrm>
            <a:off x="457200" y="6607232"/>
            <a:ext cx="1189749" cy="461665"/>
          </a:xfrm>
          <a:prstGeom prst="rect">
            <a:avLst/>
          </a:prstGeom>
          <a:noFill/>
        </p:spPr>
        <p:txBody>
          <a:bodyPr wrap="none" rtlCol="0">
            <a:spAutoFit/>
          </a:bodyPr>
          <a:lstStyle/>
          <a:p>
            <a:r>
              <a:rPr lang="en-US" sz="2400" b="1" dirty="0" err="1" smtClean="0"/>
              <a:t>Bước</a:t>
            </a:r>
            <a:r>
              <a:rPr lang="en-US" sz="2400" b="1" dirty="0" smtClean="0"/>
              <a:t> 3:</a:t>
            </a:r>
            <a:endParaRPr lang="en-US" sz="2400" b="1" dirty="0"/>
          </a:p>
        </p:txBody>
      </p:sp>
      <p:pic>
        <p:nvPicPr>
          <p:cNvPr id="8" name="Picture 7"/>
          <p:cNvPicPr>
            <a:picLocks noChangeAspect="1"/>
          </p:cNvPicPr>
          <p:nvPr/>
        </p:nvPicPr>
        <p:blipFill>
          <a:blip r:embed="rId5"/>
          <a:stretch>
            <a:fillRect/>
          </a:stretch>
        </p:blipFill>
        <p:spPr>
          <a:xfrm>
            <a:off x="7922623" y="943462"/>
            <a:ext cx="8821728" cy="1199829"/>
          </a:xfrm>
          <a:prstGeom prst="rect">
            <a:avLst/>
          </a:prstGeom>
        </p:spPr>
      </p:pic>
      <p:sp>
        <p:nvSpPr>
          <p:cNvPr id="9" name="Rectangle 8"/>
          <p:cNvSpPr/>
          <p:nvPr/>
        </p:nvSpPr>
        <p:spPr>
          <a:xfrm>
            <a:off x="474617" y="8911884"/>
            <a:ext cx="2396618" cy="461665"/>
          </a:xfrm>
          <a:prstGeom prst="rect">
            <a:avLst/>
          </a:prstGeom>
        </p:spPr>
        <p:txBody>
          <a:bodyPr wrap="none">
            <a:spAutoFit/>
          </a:bodyPr>
          <a:lstStyle/>
          <a:p>
            <a:r>
              <a:rPr lang="en-US" sz="2400" b="1" dirty="0" err="1"/>
              <a:t>Bước</a:t>
            </a:r>
            <a:r>
              <a:rPr lang="en-US" sz="2400" b="1" dirty="0"/>
              <a:t> </a:t>
            </a:r>
            <a:r>
              <a:rPr lang="en-US" sz="2400" b="1" dirty="0" smtClean="0"/>
              <a:t>4: ng serve</a:t>
            </a:r>
            <a:endParaRPr lang="en-US" sz="2400" b="1" dirty="0"/>
          </a:p>
        </p:txBody>
      </p:sp>
      <p:cxnSp>
        <p:nvCxnSpPr>
          <p:cNvPr id="11" name="Straight Connector 10"/>
          <p:cNvCxnSpPr/>
          <p:nvPr/>
        </p:nvCxnSpPr>
        <p:spPr>
          <a:xfrm>
            <a:off x="7239000" y="804565"/>
            <a:ext cx="0" cy="8107319"/>
          </a:xfrm>
          <a:prstGeom prst="line">
            <a:avLst/>
          </a:prstGeom>
        </p:spPr>
        <p:style>
          <a:lnRef idx="2">
            <a:schemeClr val="accent3"/>
          </a:lnRef>
          <a:fillRef idx="0">
            <a:schemeClr val="accent3"/>
          </a:fillRef>
          <a:effectRef idx="1">
            <a:schemeClr val="accent3"/>
          </a:effectRef>
          <a:fontRef idx="minor">
            <a:schemeClr val="tx1"/>
          </a:fontRef>
        </p:style>
      </p:cxnSp>
      <p:sp>
        <p:nvSpPr>
          <p:cNvPr id="12" name="TextBox 11"/>
          <p:cNvSpPr txBox="1"/>
          <p:nvPr/>
        </p:nvSpPr>
        <p:spPr>
          <a:xfrm>
            <a:off x="544286" y="495300"/>
            <a:ext cx="1189749" cy="461665"/>
          </a:xfrm>
          <a:prstGeom prst="rect">
            <a:avLst/>
          </a:prstGeom>
          <a:noFill/>
        </p:spPr>
        <p:txBody>
          <a:bodyPr wrap="none" rtlCol="0">
            <a:spAutoFit/>
          </a:bodyPr>
          <a:lstStyle/>
          <a:p>
            <a:r>
              <a:rPr lang="en-US" sz="2400" b="1" dirty="0" err="1" smtClean="0"/>
              <a:t>Bước</a:t>
            </a:r>
            <a:r>
              <a:rPr lang="en-US" sz="2400" b="1" dirty="0" smtClean="0"/>
              <a:t> 1:</a:t>
            </a:r>
            <a:endParaRPr lang="en-US" sz="2400" b="1" dirty="0"/>
          </a:p>
        </p:txBody>
      </p:sp>
    </p:spTree>
    <p:extLst>
      <p:ext uri="{BB962C8B-B14F-4D97-AF65-F5344CB8AC3E}">
        <p14:creationId xmlns:p14="http://schemas.microsoft.com/office/powerpoint/2010/main" val="409864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sp>
      <p:pic>
        <p:nvPicPr>
          <p:cNvPr id="7" name="Picture 6"/>
          <p:cNvPicPr>
            <a:picLocks noChangeAspect="1"/>
          </p:cNvPicPr>
          <p:nvPr/>
        </p:nvPicPr>
        <p:blipFill>
          <a:blip r:embed="rId2"/>
          <a:stretch>
            <a:fillRect/>
          </a:stretch>
        </p:blipFill>
        <p:spPr>
          <a:xfrm>
            <a:off x="4648200" y="495300"/>
            <a:ext cx="9587184" cy="9571390"/>
          </a:xfrm>
          <a:prstGeom prst="rect">
            <a:avLst/>
          </a:prstGeom>
        </p:spPr>
      </p:pic>
    </p:spTree>
    <p:extLst>
      <p:ext uri="{BB962C8B-B14F-4D97-AF65-F5344CB8AC3E}">
        <p14:creationId xmlns:p14="http://schemas.microsoft.com/office/powerpoint/2010/main" val="19896280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19100"/>
            <a:ext cx="14782800" cy="461665"/>
          </a:xfrm>
          <a:prstGeom prst="rect">
            <a:avLst/>
          </a:prstGeom>
          <a:noFill/>
        </p:spPr>
        <p:txBody>
          <a:bodyPr wrap="square" rtlCol="0">
            <a:spAutoFit/>
          </a:bodyPr>
          <a:lstStyle/>
          <a:p>
            <a:pPr marL="285750" indent="-285750">
              <a:buFont typeface="Wingdings" panose="05000000000000000000" pitchFamily="2" charset="2"/>
              <a:buChar char="q"/>
            </a:pPr>
            <a:r>
              <a:rPr lang="en-US" sz="2400" dirty="0" err="1" smtClean="0">
                <a:latin typeface="Times New Roman" panose="02020603050405020304" pitchFamily="18" charset="0"/>
                <a:cs typeface="Times New Roman" panose="02020603050405020304" pitchFamily="18" charset="0"/>
              </a:rPr>
              <a:t>Bài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tập</a:t>
            </a:r>
            <a:r>
              <a:rPr lang="en-US" sz="2400" dirty="0" smtClean="0">
                <a:latin typeface="Times New Roman" panose="02020603050405020304" pitchFamily="18" charset="0"/>
                <a:cs typeface="Times New Roman" panose="02020603050405020304" pitchFamily="18" charset="0"/>
              </a:rPr>
              <a:t> 3: </a:t>
            </a:r>
            <a:r>
              <a:rPr lang="en-US" sz="2400" dirty="0" err="1" smtClean="0">
                <a:latin typeface="Times New Roman" panose="02020603050405020304" pitchFamily="18" charset="0"/>
                <a:cs typeface="Times New Roman" panose="02020603050405020304" pitchFamily="18" charset="0"/>
              </a:rPr>
              <a:t>Áp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Taiwind</a:t>
            </a:r>
            <a:r>
              <a:rPr lang="en-US" sz="2400" dirty="0" smtClean="0">
                <a:latin typeface="Times New Roman" panose="02020603050405020304" pitchFamily="18" charset="0"/>
                <a:cs typeface="Times New Roman" panose="02020603050405020304" pitchFamily="18" charset="0"/>
              </a:rPr>
              <a:t> CSS </a:t>
            </a:r>
            <a:r>
              <a:rPr lang="en-US" sz="2400" dirty="0" err="1" smtClean="0">
                <a:latin typeface="Times New Roman" panose="02020603050405020304" pitchFamily="18" charset="0"/>
                <a:cs typeface="Times New Roman" panose="02020603050405020304" pitchFamily="18" charset="0"/>
              </a:rPr>
              <a:t>cho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Tập</a:t>
            </a:r>
            <a:r>
              <a:rPr lang="en-US" sz="2400" dirty="0" smtClean="0">
                <a:latin typeface="Times New Roman" panose="02020603050405020304" pitchFamily="18" charset="0"/>
                <a:cs typeface="Times New Roman" panose="02020603050405020304" pitchFamily="18" charset="0"/>
              </a:rPr>
              <a:t> 1</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48899" y="1104900"/>
            <a:ext cx="14717227" cy="4876800"/>
          </a:xfrm>
          <a:prstGeom prst="rect">
            <a:avLst/>
          </a:prstGeom>
        </p:spPr>
      </p:pic>
      <p:pic>
        <p:nvPicPr>
          <p:cNvPr id="4" name="Picture 3"/>
          <p:cNvPicPr>
            <a:picLocks noChangeAspect="1"/>
          </p:cNvPicPr>
          <p:nvPr/>
        </p:nvPicPr>
        <p:blipFill>
          <a:blip r:embed="rId3"/>
          <a:stretch>
            <a:fillRect/>
          </a:stretch>
        </p:blipFill>
        <p:spPr>
          <a:xfrm>
            <a:off x="548898" y="6205834"/>
            <a:ext cx="7126651" cy="3890665"/>
          </a:xfrm>
          <a:prstGeom prst="rect">
            <a:avLst/>
          </a:prstGeom>
        </p:spPr>
      </p:pic>
    </p:spTree>
    <p:extLst>
      <p:ext uri="{BB962C8B-B14F-4D97-AF65-F5344CB8AC3E}">
        <p14:creationId xmlns:p14="http://schemas.microsoft.com/office/powerpoint/2010/main" val="15468262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57200" y="419100"/>
            <a:ext cx="16992600" cy="830997"/>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err="1" smtClean="0">
                <a:latin typeface="Times New Roman" panose="02020603050405020304" pitchFamily="18" charset="0"/>
                <a:cs typeface="Times New Roman" panose="02020603050405020304" pitchFamily="18" charset="0"/>
              </a:rPr>
              <a:t>Tại</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sao</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ứng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dụng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Taiwind</a:t>
            </a:r>
            <a:r>
              <a:rPr lang="en-US" sz="2400" b="1" dirty="0" smtClean="0">
                <a:latin typeface="Times New Roman" panose="02020603050405020304" pitchFamily="18" charset="0"/>
                <a:cs typeface="Times New Roman" panose="02020603050405020304" pitchFamily="18" charset="0"/>
              </a:rPr>
              <a:t> CSS </a:t>
            </a:r>
            <a:r>
              <a:rPr lang="en-US" sz="2400" b="1" dirty="0" err="1" smtClean="0">
                <a:latin typeface="Times New Roman" panose="02020603050405020304" pitchFamily="18" charset="0"/>
                <a:cs typeface="Times New Roman" panose="02020603050405020304" pitchFamily="18" charset="0"/>
              </a:rPr>
              <a:t>hoặc</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Bootstap</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được</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sử</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dụng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nhiều</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hơn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cách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sử</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dụng</a:t>
            </a:r>
            <a:r>
              <a:rPr lang="en-US" sz="2400" b="1" dirty="0" smtClean="0">
                <a:latin typeface="Times New Roman" panose="02020603050405020304" pitchFamily="18" charset="0"/>
                <a:cs typeface="Times New Roman" panose="02020603050405020304" pitchFamily="18" charset="0"/>
              </a:rPr>
              <a:t> CSS </a:t>
            </a:r>
            <a:r>
              <a:rPr lang="en-US" sz="2400" b="1" dirty="0" err="1" smtClean="0">
                <a:latin typeface="Times New Roman" panose="02020603050405020304" pitchFamily="18" charset="0"/>
                <a:cs typeface="Times New Roman" panose="02020603050405020304" pitchFamily="18" charset="0"/>
              </a:rPr>
              <a:t>kiểu</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truyền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thống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trong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công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nghệ</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phát</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triển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ứng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dụng</a:t>
            </a:r>
            <a:r>
              <a:rPr lang="en-US" sz="2400" b="1" dirty="0" smtClean="0">
                <a:latin typeface="Times New Roman" panose="02020603050405020304" pitchFamily="18" charset="0"/>
                <a:cs typeface="Times New Roman" panose="02020603050405020304" pitchFamily="18" charset="0"/>
              </a:rPr>
              <a:t> wed </a:t>
            </a:r>
            <a:r>
              <a:rPr lang="en-US" sz="2400" b="1" dirty="0" err="1" smtClean="0">
                <a:latin typeface="Times New Roman" panose="02020603050405020304" pitchFamily="18" charset="0"/>
                <a:cs typeface="Times New Roman" panose="02020603050405020304" pitchFamily="18" charset="0"/>
              </a:rPr>
              <a:t>hiện</a:t>
            </a:r>
            <a:r>
              <a:rPr lang="en-US" sz="2400" b="1" dirty="0" smtClean="0">
                <a:latin typeface="Times New Roman" panose="02020603050405020304" pitchFamily="18" charset="0"/>
                <a:cs typeface="Times New Roman" panose="02020603050405020304" pitchFamily="18" charset="0"/>
              </a:rPr>
              <a:t> nay? </a:t>
            </a:r>
            <a:endParaRPr lang="en-US"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09600" y="2857500"/>
            <a:ext cx="16175707" cy="5677692"/>
          </a:xfrm>
          <a:prstGeom prst="rect">
            <a:avLst/>
          </a:prstGeom>
        </p:spPr>
      </p:pic>
      <p:sp>
        <p:nvSpPr>
          <p:cNvPr id="5" name="TextBox 4"/>
          <p:cNvSpPr txBox="1"/>
          <p:nvPr/>
        </p:nvSpPr>
        <p:spPr>
          <a:xfrm>
            <a:off x="990600" y="1975366"/>
            <a:ext cx="14782800" cy="461665"/>
          </a:xfrm>
          <a:prstGeom prst="rect">
            <a:avLst/>
          </a:prstGeom>
          <a:noFill/>
        </p:spPr>
        <p:txBody>
          <a:bodyPr wrap="square" rtlCol="0">
            <a:spAutoFit/>
          </a:bodyPr>
          <a:lstStyle/>
          <a:p>
            <a:pPr marL="285750" indent="-285750">
              <a:buFont typeface="Wingdings" panose="05000000000000000000" pitchFamily="2" charset="2"/>
              <a:buChar char="q"/>
            </a:pPr>
            <a:r>
              <a:rPr lang="en-US" sz="2400" dirty="0" err="1" smtClean="0">
                <a:latin typeface="Times New Roman" panose="02020603050405020304" pitchFamily="18" charset="0"/>
                <a:cs typeface="Times New Roman" panose="02020603050405020304" pitchFamily="18" charset="0"/>
              </a:rPr>
              <a:t>Bài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tập</a:t>
            </a:r>
            <a:r>
              <a:rPr lang="en-US" sz="2400" dirty="0" smtClean="0">
                <a:latin typeface="Times New Roman" panose="02020603050405020304" pitchFamily="18" charset="0"/>
                <a:cs typeface="Times New Roman" panose="02020603050405020304" pitchFamily="18" charset="0"/>
              </a:rPr>
              <a:t> 4: </a:t>
            </a:r>
            <a:r>
              <a:rPr lang="en-US" sz="2400" dirty="0" err="1" smtClean="0">
                <a:latin typeface="Times New Roman" panose="02020603050405020304" pitchFamily="18" charset="0"/>
                <a:cs typeface="Times New Roman" panose="02020603050405020304" pitchFamily="18" charset="0"/>
              </a:rPr>
              <a:t>Áp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Taiwind</a:t>
            </a:r>
            <a:r>
              <a:rPr lang="en-US" sz="2400" dirty="0" smtClean="0">
                <a:latin typeface="Times New Roman" panose="02020603050405020304" pitchFamily="18" charset="0"/>
                <a:cs typeface="Times New Roman" panose="02020603050405020304" pitchFamily="18" charset="0"/>
              </a:rPr>
              <a:t> CSS </a:t>
            </a:r>
            <a:r>
              <a:rPr lang="en-US" sz="2400" dirty="0" err="1" smtClean="0">
                <a:latin typeface="Times New Roman" panose="02020603050405020304" pitchFamily="18" charset="0"/>
                <a:cs typeface="Times New Roman" panose="02020603050405020304" pitchFamily="18" charset="0"/>
              </a:rPr>
              <a:t>thiết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kế</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một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giao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diện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sau</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98151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89530" y="542785"/>
            <a:ext cx="17012670" cy="649217"/>
          </a:xfrm>
          <a:prstGeom prst="rect">
            <a:avLst/>
          </a:prstGeom>
        </p:spPr>
        <p:txBody>
          <a:bodyPr wrap="square" lIns="0" tIns="0" rIns="0" bIns="0" rtlCol="0" anchor="t">
            <a:spAutoFit/>
          </a:bodyPr>
          <a:lstStyle/>
          <a:p>
            <a:pPr>
              <a:lnSpc>
                <a:spcPts val="5544"/>
              </a:lnSpc>
            </a:pPr>
            <a:r>
              <a:rPr lang="en-US" sz="4000" b="1" dirty="0" smtClean="0">
                <a:solidFill>
                  <a:srgbClr val="227C9D"/>
                </a:solidFill>
                <a:latin typeface="Times New Roman" panose="02020603050405020304" pitchFamily="18" charset="0"/>
                <a:cs typeface="Times New Roman" panose="02020603050405020304" pitchFamily="18" charset="0"/>
              </a:rPr>
              <a:t>CHƯƠNG 4: BÀI TẬP TRÊN LỚP</a:t>
            </a:r>
            <a:endParaRPr lang="en-US" sz="4000" b="1" dirty="0">
              <a:solidFill>
                <a:srgbClr val="227C9D"/>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16614" y="1216801"/>
            <a:ext cx="15918786" cy="1200329"/>
          </a:xfrm>
          <a:prstGeom prst="rect">
            <a:avLst/>
          </a:prstGeom>
          <a:noFill/>
        </p:spPr>
        <p:txBody>
          <a:bodyPr wrap="square" rtlCol="0">
            <a:spAutoFit/>
          </a:bodyPr>
          <a:lstStyle/>
          <a:p>
            <a:r>
              <a:rPr lang="en-US" sz="2400" b="1" dirty="0" err="1" smtClean="0"/>
              <a:t>Bài</a:t>
            </a:r>
            <a:r>
              <a:rPr lang="en-US" sz="2400" b="1" dirty="0" smtClean="0"/>
              <a:t> </a:t>
            </a:r>
            <a:r>
              <a:rPr lang="en-US" sz="2400" b="1" dirty="0" err="1" smtClean="0"/>
              <a:t>tập</a:t>
            </a:r>
            <a:r>
              <a:rPr lang="en-US" sz="2400" b="1" dirty="0" smtClean="0"/>
              <a:t> 1:</a:t>
            </a:r>
            <a:r>
              <a:rPr lang="vi-VN" sz="2400" dirty="0" smtClean="0"/>
              <a:t>Tạo </a:t>
            </a:r>
            <a:r>
              <a:rPr lang="vi-VN" sz="2400" dirty="0"/>
              <a:t>site và xây dựng trang chào </a:t>
            </a:r>
            <a:endParaRPr lang="en-US" sz="2400" dirty="0" smtClean="0"/>
          </a:p>
          <a:p>
            <a:r>
              <a:rPr lang="vi-VN" sz="2400" dirty="0" smtClean="0"/>
              <a:t>• </a:t>
            </a:r>
            <a:r>
              <a:rPr lang="vi-VN" sz="2400" dirty="0"/>
              <a:t>Cài docker chứa Apache hay IIS, tạo site http://localhost/Buoi1_Bai1 </a:t>
            </a:r>
            <a:r>
              <a:rPr lang="vi-VN" sz="2400" dirty="0" smtClean="0"/>
              <a:t>và</a:t>
            </a:r>
            <a:endParaRPr lang="en-US" sz="2400" dirty="0" smtClean="0"/>
          </a:p>
          <a:p>
            <a:r>
              <a:rPr lang="vi-VN" sz="2400" dirty="0" smtClean="0"/>
              <a:t>• </a:t>
            </a:r>
            <a:r>
              <a:rPr lang="vi-VN" sz="2400" dirty="0"/>
              <a:t>Đưa một trang chào index.html lên Web Server với nội dung sau:</a:t>
            </a:r>
            <a:r>
              <a:rPr lang="en-US" sz="2400" dirty="0" smtClean="0"/>
              <a:t> </a:t>
            </a:r>
            <a:endParaRPr lang="en-US" sz="2400" dirty="0"/>
          </a:p>
        </p:txBody>
      </p:sp>
      <p:pic>
        <p:nvPicPr>
          <p:cNvPr id="5" name="Picture 4"/>
          <p:cNvPicPr>
            <a:picLocks noChangeAspect="1"/>
          </p:cNvPicPr>
          <p:nvPr/>
        </p:nvPicPr>
        <p:blipFill>
          <a:blip r:embed="rId2"/>
          <a:stretch>
            <a:fillRect/>
          </a:stretch>
        </p:blipFill>
        <p:spPr>
          <a:xfrm>
            <a:off x="457200" y="2705100"/>
            <a:ext cx="10247784" cy="4566072"/>
          </a:xfrm>
          <a:prstGeom prst="rect">
            <a:avLst/>
          </a:prstGeom>
        </p:spPr>
      </p:pic>
      <p:pic>
        <p:nvPicPr>
          <p:cNvPr id="6" name="Picture 5"/>
          <p:cNvPicPr>
            <a:picLocks noChangeAspect="1"/>
          </p:cNvPicPr>
          <p:nvPr/>
        </p:nvPicPr>
        <p:blipFill>
          <a:blip r:embed="rId3"/>
          <a:stretch>
            <a:fillRect/>
          </a:stretch>
        </p:blipFill>
        <p:spPr>
          <a:xfrm>
            <a:off x="11067138" y="2705100"/>
            <a:ext cx="6535062" cy="7059010"/>
          </a:xfrm>
          <a:prstGeom prst="rect">
            <a:avLst/>
          </a:prstGeom>
        </p:spPr>
      </p:pic>
      <p:sp>
        <p:nvSpPr>
          <p:cNvPr id="7" name="TextBox 6"/>
          <p:cNvSpPr txBox="1"/>
          <p:nvPr/>
        </p:nvSpPr>
        <p:spPr>
          <a:xfrm>
            <a:off x="685800" y="8496300"/>
            <a:ext cx="1600200" cy="461665"/>
          </a:xfrm>
          <a:prstGeom prst="rect">
            <a:avLst/>
          </a:prstGeom>
          <a:noFill/>
        </p:spPr>
        <p:txBody>
          <a:bodyPr wrap="square" rtlCol="0">
            <a:spAutoFit/>
          </a:bodyPr>
          <a:lstStyle/>
          <a:p>
            <a:r>
              <a:rPr lang="en-US" sz="2400" b="1" dirty="0" err="1" smtClean="0"/>
              <a:t>Kết</a:t>
            </a:r>
            <a:r>
              <a:rPr lang="en-US" sz="2400" b="1" dirty="0" smtClean="0"/>
              <a:t> </a:t>
            </a:r>
            <a:r>
              <a:rPr lang="en-US" sz="2400" b="1" dirty="0" err="1" smtClean="0"/>
              <a:t>quả</a:t>
            </a:r>
            <a:r>
              <a:rPr lang="en-US" sz="2400" b="1" dirty="0" smtClean="0"/>
              <a:t> :</a:t>
            </a:r>
            <a:endParaRPr lang="en-US" sz="2400" b="1" dirty="0"/>
          </a:p>
        </p:txBody>
      </p:sp>
    </p:spTree>
    <p:extLst>
      <p:ext uri="{BB962C8B-B14F-4D97-AF65-F5344CB8AC3E}">
        <p14:creationId xmlns:p14="http://schemas.microsoft.com/office/powerpoint/2010/main" val="905125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419100"/>
            <a:ext cx="17020405" cy="8610600"/>
          </a:xfrm>
          <a:prstGeom prst="rect">
            <a:avLst/>
          </a:prstGeom>
        </p:spPr>
      </p:pic>
    </p:spTree>
    <p:extLst>
      <p:ext uri="{BB962C8B-B14F-4D97-AF65-F5344CB8AC3E}">
        <p14:creationId xmlns:p14="http://schemas.microsoft.com/office/powerpoint/2010/main" val="2357849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66700"/>
            <a:ext cx="15918786" cy="461665"/>
          </a:xfrm>
          <a:prstGeom prst="rect">
            <a:avLst/>
          </a:prstGeom>
          <a:noFill/>
        </p:spPr>
        <p:txBody>
          <a:bodyPr wrap="square" rtlCol="0">
            <a:spAutoFit/>
          </a:bodyPr>
          <a:lstStyle/>
          <a:p>
            <a:r>
              <a:rPr lang="en-US" sz="2400" b="1" dirty="0" err="1" smtClean="0"/>
              <a:t>Bài</a:t>
            </a:r>
            <a:r>
              <a:rPr lang="en-US" sz="2400" b="1" dirty="0" smtClean="0"/>
              <a:t> </a:t>
            </a:r>
            <a:r>
              <a:rPr lang="en-US" sz="2400" b="1" dirty="0" err="1" smtClean="0"/>
              <a:t>tập</a:t>
            </a:r>
            <a:r>
              <a:rPr lang="en-US" sz="2400" b="1" dirty="0" smtClean="0"/>
              <a:t> 2: </a:t>
            </a:r>
            <a:r>
              <a:rPr lang="en-US" sz="2400" b="1" dirty="0" err="1" smtClean="0"/>
              <a:t>Thiết</a:t>
            </a:r>
            <a:r>
              <a:rPr lang="en-US" sz="2400" b="1" dirty="0" smtClean="0"/>
              <a:t> </a:t>
            </a:r>
            <a:r>
              <a:rPr lang="en-US" sz="2400" b="1" dirty="0" err="1" smtClean="0"/>
              <a:t>kế</a:t>
            </a:r>
            <a:r>
              <a:rPr lang="en-US" sz="2400" b="1" dirty="0" smtClean="0"/>
              <a:t> Layout </a:t>
            </a:r>
            <a:r>
              <a:rPr lang="en-US" sz="2400" b="1" dirty="0" err="1" smtClean="0"/>
              <a:t>cho</a:t>
            </a:r>
            <a:r>
              <a:rPr lang="en-US" sz="2400" b="1" dirty="0" smtClean="0"/>
              <a:t> </a:t>
            </a:r>
            <a:r>
              <a:rPr lang="en-US" sz="2400" b="1" dirty="0" err="1" smtClean="0"/>
              <a:t>sẵn</a:t>
            </a:r>
            <a:r>
              <a:rPr lang="en-US" sz="2400" b="1" dirty="0" smtClean="0"/>
              <a:t>:</a:t>
            </a:r>
            <a:endParaRPr lang="en-US" sz="2400" dirty="0"/>
          </a:p>
        </p:txBody>
      </p:sp>
      <p:pic>
        <p:nvPicPr>
          <p:cNvPr id="3" name="Picture 2"/>
          <p:cNvPicPr>
            <a:picLocks noChangeAspect="1"/>
          </p:cNvPicPr>
          <p:nvPr/>
        </p:nvPicPr>
        <p:blipFill>
          <a:blip r:embed="rId2"/>
          <a:stretch>
            <a:fillRect/>
          </a:stretch>
        </p:blipFill>
        <p:spPr>
          <a:xfrm>
            <a:off x="10972800" y="876300"/>
            <a:ext cx="6705600" cy="8862026"/>
          </a:xfrm>
          <a:prstGeom prst="rect">
            <a:avLst/>
          </a:prstGeom>
        </p:spPr>
      </p:pic>
      <p:sp>
        <p:nvSpPr>
          <p:cNvPr id="6" name="TextBox 5"/>
          <p:cNvSpPr txBox="1"/>
          <p:nvPr/>
        </p:nvSpPr>
        <p:spPr>
          <a:xfrm flipH="1">
            <a:off x="391886" y="952500"/>
            <a:ext cx="388620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Chia </a:t>
            </a:r>
            <a:r>
              <a:rPr lang="en-US" sz="2400" dirty="0" err="1" smtClean="0">
                <a:latin typeface="Times New Roman" panose="02020603050405020304" pitchFamily="18" charset="0"/>
                <a:cs typeface="Times New Roman" panose="02020603050405020304" pitchFamily="18" charset="0"/>
              </a:rPr>
              <a:t>bố</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cục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trang</a:t>
            </a:r>
            <a:r>
              <a:rPr lang="en-US" sz="2400" dirty="0" smtClean="0">
                <a:latin typeface="Times New Roman" panose="02020603050405020304" pitchFamily="18" charset="0"/>
                <a:cs typeface="Times New Roman" panose="02020603050405020304" pitchFamily="18" charset="0"/>
              </a:rPr>
              <a:t> html</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33400" y="1638300"/>
            <a:ext cx="10100638" cy="4876800"/>
          </a:xfrm>
          <a:prstGeom prst="rect">
            <a:avLst/>
          </a:prstGeom>
        </p:spPr>
      </p:pic>
    </p:spTree>
    <p:extLst>
      <p:ext uri="{BB962C8B-B14F-4D97-AF65-F5344CB8AC3E}">
        <p14:creationId xmlns:p14="http://schemas.microsoft.com/office/powerpoint/2010/main" val="4057199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66700"/>
            <a:ext cx="15918786" cy="830997"/>
          </a:xfrm>
          <a:prstGeom prst="rect">
            <a:avLst/>
          </a:prstGeom>
          <a:noFill/>
        </p:spPr>
        <p:txBody>
          <a:bodyPr wrap="square" rtlCol="0">
            <a:spAutoFit/>
          </a:bodyPr>
          <a:lstStyle/>
          <a:p>
            <a:r>
              <a:rPr lang="en-US" sz="2400" b="1" dirty="0" err="1" smtClean="0"/>
              <a:t>Bài</a:t>
            </a:r>
            <a:r>
              <a:rPr lang="en-US" sz="2400" b="1" dirty="0" smtClean="0"/>
              <a:t> </a:t>
            </a:r>
            <a:r>
              <a:rPr lang="en-US" sz="2400" b="1" dirty="0" err="1" smtClean="0"/>
              <a:t>tập</a:t>
            </a:r>
            <a:r>
              <a:rPr lang="en-US" sz="2400" b="1" dirty="0" smtClean="0"/>
              <a:t> 3:</a:t>
            </a:r>
          </a:p>
          <a:p>
            <a:r>
              <a:rPr lang="en-US" sz="2400" b="1" dirty="0" smtClean="0"/>
              <a:t>A )</a:t>
            </a:r>
            <a:endParaRPr lang="en-US" sz="2400" dirty="0"/>
          </a:p>
        </p:txBody>
      </p:sp>
      <p:pic>
        <p:nvPicPr>
          <p:cNvPr id="6" name="Picture 5"/>
          <p:cNvPicPr>
            <a:picLocks noChangeAspect="1"/>
          </p:cNvPicPr>
          <p:nvPr/>
        </p:nvPicPr>
        <p:blipFill>
          <a:blip r:embed="rId2"/>
          <a:stretch>
            <a:fillRect/>
          </a:stretch>
        </p:blipFill>
        <p:spPr>
          <a:xfrm>
            <a:off x="9525000" y="4391563"/>
            <a:ext cx="7938853" cy="5105400"/>
          </a:xfrm>
          <a:prstGeom prst="rect">
            <a:avLst/>
          </a:prstGeom>
        </p:spPr>
      </p:pic>
      <p:sp>
        <p:nvSpPr>
          <p:cNvPr id="7" name="TextBox 6"/>
          <p:cNvSpPr txBox="1"/>
          <p:nvPr/>
        </p:nvSpPr>
        <p:spPr>
          <a:xfrm>
            <a:off x="10439400" y="4206897"/>
            <a:ext cx="1905000" cy="461665"/>
          </a:xfrm>
          <a:prstGeom prst="rect">
            <a:avLst/>
          </a:prstGeom>
          <a:noFill/>
        </p:spPr>
        <p:txBody>
          <a:bodyPr wrap="square" rtlCol="0">
            <a:spAutoFit/>
          </a:bodyPr>
          <a:lstStyle/>
          <a:p>
            <a:r>
              <a:rPr lang="en-US" sz="2400" b="1" dirty="0" err="1" smtClean="0"/>
              <a:t>Kết</a:t>
            </a:r>
            <a:r>
              <a:rPr lang="en-US" sz="2400" b="1" dirty="0" smtClean="0"/>
              <a:t> </a:t>
            </a:r>
            <a:r>
              <a:rPr lang="en-US" sz="2400" b="1" dirty="0" err="1" smtClean="0"/>
              <a:t>quả</a:t>
            </a:r>
            <a:r>
              <a:rPr lang="en-US" sz="2400" b="1" dirty="0" smtClean="0"/>
              <a:t>: </a:t>
            </a:r>
            <a:endParaRPr lang="en-US" sz="2400" b="1" dirty="0"/>
          </a:p>
        </p:txBody>
      </p:sp>
      <p:pic>
        <p:nvPicPr>
          <p:cNvPr id="8" name="Picture 7"/>
          <p:cNvPicPr>
            <a:picLocks noChangeAspect="1"/>
          </p:cNvPicPr>
          <p:nvPr/>
        </p:nvPicPr>
        <p:blipFill>
          <a:blip r:embed="rId3"/>
          <a:stretch>
            <a:fillRect/>
          </a:stretch>
        </p:blipFill>
        <p:spPr>
          <a:xfrm>
            <a:off x="346364" y="1409700"/>
            <a:ext cx="9407236" cy="8486599"/>
          </a:xfrm>
          <a:prstGeom prst="rect">
            <a:avLst/>
          </a:prstGeom>
        </p:spPr>
      </p:pic>
    </p:spTree>
    <p:extLst>
      <p:ext uri="{BB962C8B-B14F-4D97-AF65-F5344CB8AC3E}">
        <p14:creationId xmlns:p14="http://schemas.microsoft.com/office/powerpoint/2010/main" val="34012443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66700"/>
            <a:ext cx="15918786" cy="830997"/>
          </a:xfrm>
          <a:prstGeom prst="rect">
            <a:avLst/>
          </a:prstGeom>
          <a:noFill/>
        </p:spPr>
        <p:txBody>
          <a:bodyPr wrap="square" rtlCol="0">
            <a:spAutoFit/>
          </a:bodyPr>
          <a:lstStyle/>
          <a:p>
            <a:r>
              <a:rPr lang="en-US" sz="2400" b="1" dirty="0" err="1" smtClean="0"/>
              <a:t>Bài</a:t>
            </a:r>
            <a:r>
              <a:rPr lang="en-US" sz="2400" b="1" dirty="0" smtClean="0"/>
              <a:t> </a:t>
            </a:r>
            <a:r>
              <a:rPr lang="en-US" sz="2400" b="1" dirty="0" err="1" smtClean="0"/>
              <a:t>tập</a:t>
            </a:r>
            <a:r>
              <a:rPr lang="en-US" sz="2400" b="1" dirty="0" smtClean="0"/>
              <a:t> 3:</a:t>
            </a:r>
          </a:p>
          <a:p>
            <a:r>
              <a:rPr lang="en-US" sz="2400" b="1" dirty="0"/>
              <a:t>B</a:t>
            </a:r>
            <a:r>
              <a:rPr lang="en-US" sz="2400" b="1" dirty="0" smtClean="0"/>
              <a:t> ) </a:t>
            </a:r>
            <a:endParaRPr lang="en-US" sz="2400" dirty="0"/>
          </a:p>
        </p:txBody>
      </p:sp>
      <p:pic>
        <p:nvPicPr>
          <p:cNvPr id="3" name="Picture 2"/>
          <p:cNvPicPr>
            <a:picLocks noChangeAspect="1"/>
          </p:cNvPicPr>
          <p:nvPr/>
        </p:nvPicPr>
        <p:blipFill>
          <a:blip r:embed="rId2"/>
          <a:stretch>
            <a:fillRect/>
          </a:stretch>
        </p:blipFill>
        <p:spPr>
          <a:xfrm>
            <a:off x="457200" y="1181100"/>
            <a:ext cx="8382000" cy="8576679"/>
          </a:xfrm>
          <a:prstGeom prst="rect">
            <a:avLst/>
          </a:prstGeom>
        </p:spPr>
      </p:pic>
    </p:spTree>
    <p:extLst>
      <p:ext uri="{BB962C8B-B14F-4D97-AF65-F5344CB8AC3E}">
        <p14:creationId xmlns:p14="http://schemas.microsoft.com/office/powerpoint/2010/main" val="40402718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7200" y="495300"/>
            <a:ext cx="10342418" cy="8693129"/>
          </a:xfrm>
          <a:prstGeom prst="rect">
            <a:avLst/>
          </a:prstGeom>
        </p:spPr>
      </p:pic>
    </p:spTree>
    <p:extLst>
      <p:ext uri="{BB962C8B-B14F-4D97-AF65-F5344CB8AC3E}">
        <p14:creationId xmlns:p14="http://schemas.microsoft.com/office/powerpoint/2010/main" val="14622270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414165"/>
            <a:ext cx="10668000" cy="7177678"/>
          </a:xfrm>
          <a:prstGeom prst="rect">
            <a:avLst/>
          </a:prstGeom>
        </p:spPr>
      </p:pic>
      <p:sp>
        <p:nvSpPr>
          <p:cNvPr id="3" name="Rectangle 2"/>
          <p:cNvSpPr/>
          <p:nvPr/>
        </p:nvSpPr>
        <p:spPr>
          <a:xfrm>
            <a:off x="2362200" y="952500"/>
            <a:ext cx="1313501" cy="461665"/>
          </a:xfrm>
          <a:prstGeom prst="rect">
            <a:avLst/>
          </a:prstGeom>
        </p:spPr>
        <p:txBody>
          <a:bodyPr wrap="none">
            <a:spAutoFit/>
          </a:bodyPr>
          <a:lstStyle/>
          <a:p>
            <a:r>
              <a:rPr lang="en-US" sz="2400" b="1" dirty="0" err="1"/>
              <a:t>Kết</a:t>
            </a:r>
            <a:r>
              <a:rPr lang="en-US" sz="2400" b="1" dirty="0"/>
              <a:t> </a:t>
            </a:r>
            <a:r>
              <a:rPr lang="en-US" sz="2400" b="1" dirty="0" err="1"/>
              <a:t>quả</a:t>
            </a:r>
            <a:r>
              <a:rPr lang="en-US" sz="2400" b="1" dirty="0"/>
              <a:t>: </a:t>
            </a:r>
          </a:p>
        </p:txBody>
      </p:sp>
    </p:spTree>
    <p:extLst>
      <p:ext uri="{BB962C8B-B14F-4D97-AF65-F5344CB8AC3E}">
        <p14:creationId xmlns:p14="http://schemas.microsoft.com/office/powerpoint/2010/main" val="37022269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1181100"/>
            <a:ext cx="8229600" cy="8742668"/>
          </a:xfrm>
          <a:prstGeom prst="rect">
            <a:avLst/>
          </a:prstGeom>
        </p:spPr>
      </p:pic>
      <p:sp>
        <p:nvSpPr>
          <p:cNvPr id="6" name="TextBox 5"/>
          <p:cNvSpPr txBox="1"/>
          <p:nvPr/>
        </p:nvSpPr>
        <p:spPr>
          <a:xfrm>
            <a:off x="381000" y="266700"/>
            <a:ext cx="15918786" cy="461665"/>
          </a:xfrm>
          <a:prstGeom prst="rect">
            <a:avLst/>
          </a:prstGeom>
          <a:noFill/>
        </p:spPr>
        <p:txBody>
          <a:bodyPr wrap="square" rtlCol="0">
            <a:spAutoFit/>
          </a:bodyPr>
          <a:lstStyle/>
          <a:p>
            <a:r>
              <a:rPr lang="en-US" sz="2400" b="1" dirty="0" err="1" smtClean="0"/>
              <a:t>Bài</a:t>
            </a:r>
            <a:r>
              <a:rPr lang="en-US" sz="2400" b="1" dirty="0" smtClean="0"/>
              <a:t> </a:t>
            </a:r>
            <a:r>
              <a:rPr lang="en-US" sz="2400" b="1" dirty="0" err="1" smtClean="0"/>
              <a:t>tập</a:t>
            </a:r>
            <a:r>
              <a:rPr lang="en-US" sz="2400" b="1" dirty="0" smtClean="0"/>
              <a:t> </a:t>
            </a:r>
            <a:r>
              <a:rPr lang="en-US" sz="2400" b="1" dirty="0"/>
              <a:t>4</a:t>
            </a:r>
            <a:r>
              <a:rPr lang="en-US" sz="2400" b="1" dirty="0" smtClean="0"/>
              <a:t>: </a:t>
            </a:r>
            <a:endParaRPr lang="en-US" sz="2400" dirty="0"/>
          </a:p>
        </p:txBody>
      </p:sp>
      <p:sp>
        <p:nvSpPr>
          <p:cNvPr id="7" name="TextBox 6"/>
          <p:cNvSpPr txBox="1"/>
          <p:nvPr/>
        </p:nvSpPr>
        <p:spPr>
          <a:xfrm>
            <a:off x="9677400" y="2019300"/>
            <a:ext cx="2057400" cy="461665"/>
          </a:xfrm>
          <a:prstGeom prst="rect">
            <a:avLst/>
          </a:prstGeom>
          <a:noFill/>
        </p:spPr>
        <p:txBody>
          <a:bodyPr wrap="square" rtlCol="0">
            <a:spAutoFit/>
          </a:bodyPr>
          <a:lstStyle/>
          <a:p>
            <a:r>
              <a:rPr lang="en-US" sz="2400" b="1" dirty="0" err="1" smtClean="0"/>
              <a:t>Kết</a:t>
            </a:r>
            <a:r>
              <a:rPr lang="en-US" sz="2400" b="1" dirty="0" smtClean="0"/>
              <a:t> </a:t>
            </a:r>
            <a:r>
              <a:rPr lang="en-US" sz="2400" b="1" dirty="0" err="1" smtClean="0"/>
              <a:t>quả</a:t>
            </a:r>
            <a:r>
              <a:rPr lang="en-US" sz="2400" b="1" dirty="0" smtClean="0"/>
              <a:t>:</a:t>
            </a:r>
            <a:endParaRPr lang="en-US" sz="2400" b="1" dirty="0"/>
          </a:p>
        </p:txBody>
      </p:sp>
      <p:pic>
        <p:nvPicPr>
          <p:cNvPr id="8" name="Picture 7"/>
          <p:cNvPicPr>
            <a:picLocks noChangeAspect="1"/>
          </p:cNvPicPr>
          <p:nvPr/>
        </p:nvPicPr>
        <p:blipFill>
          <a:blip r:embed="rId3"/>
          <a:stretch>
            <a:fillRect/>
          </a:stretch>
        </p:blipFill>
        <p:spPr>
          <a:xfrm>
            <a:off x="8839199" y="2618704"/>
            <a:ext cx="9402797" cy="6791996"/>
          </a:xfrm>
          <a:prstGeom prst="rect">
            <a:avLst/>
          </a:prstGeom>
        </p:spPr>
      </p:pic>
    </p:spTree>
    <p:extLst>
      <p:ext uri="{BB962C8B-B14F-4D97-AF65-F5344CB8AC3E}">
        <p14:creationId xmlns:p14="http://schemas.microsoft.com/office/powerpoint/2010/main" val="716364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5766" y="3851716"/>
            <a:ext cx="6046286" cy="1027869"/>
            <a:chOff x="0" y="0"/>
            <a:chExt cx="1592438" cy="270714"/>
          </a:xfrm>
        </p:grpSpPr>
        <p:sp>
          <p:nvSpPr>
            <p:cNvPr id="3" name="Freeform 3"/>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4" name="TextBox 4"/>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5" name="Group 5"/>
          <p:cNvGrpSpPr/>
          <p:nvPr/>
        </p:nvGrpSpPr>
        <p:grpSpPr>
          <a:xfrm>
            <a:off x="955766" y="5834427"/>
            <a:ext cx="6046286" cy="1027869"/>
            <a:chOff x="0" y="0"/>
            <a:chExt cx="1592438" cy="270714"/>
          </a:xfrm>
        </p:grpSpPr>
        <p:sp>
          <p:nvSpPr>
            <p:cNvPr id="6" name="Freeform 6"/>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7" name="TextBox 7"/>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9" name="Group 19"/>
          <p:cNvGrpSpPr/>
          <p:nvPr/>
        </p:nvGrpSpPr>
        <p:grpSpPr>
          <a:xfrm>
            <a:off x="990600" y="1956914"/>
            <a:ext cx="6046286" cy="1027869"/>
            <a:chOff x="0" y="0"/>
            <a:chExt cx="1592438" cy="270714"/>
          </a:xfrm>
        </p:grpSpPr>
        <p:sp>
          <p:nvSpPr>
            <p:cNvPr id="20" name="Freeform 20"/>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21" name="TextBox 21"/>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22" name="TextBox 22"/>
          <p:cNvSpPr txBox="1"/>
          <p:nvPr/>
        </p:nvSpPr>
        <p:spPr>
          <a:xfrm>
            <a:off x="1127551" y="2245149"/>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t>
            </a:r>
            <a:r>
              <a:rPr lang="en-US" sz="4000" dirty="0" smtClean="0">
                <a:solidFill>
                  <a:srgbClr val="FFFFFF"/>
                </a:solidFill>
                <a:latin typeface="Kollektif Bold"/>
              </a:rPr>
              <a:t>HTML</a:t>
            </a:r>
            <a:endParaRPr lang="en-US" sz="4000" dirty="0">
              <a:solidFill>
                <a:srgbClr val="FFFFFF"/>
              </a:solidFill>
              <a:latin typeface="Kollektif Bold"/>
            </a:endParaRPr>
          </a:p>
        </p:txBody>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24" name="TextBox 24"/>
          <p:cNvSpPr txBox="1"/>
          <p:nvPr/>
        </p:nvSpPr>
        <p:spPr>
          <a:xfrm>
            <a:off x="1162385" y="6119862"/>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03 - </a:t>
            </a:r>
            <a:r>
              <a:rPr lang="en-US" sz="4000" dirty="0" err="1" smtClean="0">
                <a:solidFill>
                  <a:srgbClr val="FFFFFF"/>
                </a:solidFill>
                <a:latin typeface="Kollektif Bold"/>
              </a:rPr>
              <a:t>Javascript</a:t>
            </a:r>
            <a:endParaRPr lang="en-US" sz="4000" dirty="0">
              <a:solidFill>
                <a:srgbClr val="FFFFFF"/>
              </a:solidFill>
              <a:latin typeface="Kollektif Bold"/>
            </a:endParaRPr>
          </a:p>
        </p:txBody>
      </p:sp>
      <p:pic>
        <p:nvPicPr>
          <p:cNvPr id="28" name="Picture 27"/>
          <p:cNvPicPr>
            <a:picLocks noChangeAspect="1"/>
          </p:cNvPicPr>
          <p:nvPr/>
        </p:nvPicPr>
        <p:blipFill>
          <a:blip r:embed="rId10"/>
          <a:stretch>
            <a:fillRect/>
          </a:stretch>
        </p:blipFill>
        <p:spPr>
          <a:xfrm>
            <a:off x="9649884" y="1796658"/>
            <a:ext cx="7876115" cy="5065638"/>
          </a:xfrm>
          <a:prstGeom prst="rect">
            <a:avLst/>
          </a:prstGeom>
        </p:spPr>
      </p:pic>
      <p:cxnSp>
        <p:nvCxnSpPr>
          <p:cNvPr id="30" name="Straight Arrow Connector 29"/>
          <p:cNvCxnSpPr/>
          <p:nvPr/>
        </p:nvCxnSpPr>
        <p:spPr>
          <a:xfrm>
            <a:off x="7391400" y="2245149"/>
            <a:ext cx="1981200" cy="195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00898" y="4381980"/>
            <a:ext cx="2071702" cy="1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7300898" y="4586718"/>
            <a:ext cx="2071702" cy="1797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66700"/>
            <a:ext cx="15918786" cy="461665"/>
          </a:xfrm>
          <a:prstGeom prst="rect">
            <a:avLst/>
          </a:prstGeom>
          <a:noFill/>
        </p:spPr>
        <p:txBody>
          <a:bodyPr wrap="square" rtlCol="0">
            <a:spAutoFit/>
          </a:bodyPr>
          <a:lstStyle/>
          <a:p>
            <a:r>
              <a:rPr lang="en-US" sz="2400" b="1" dirty="0" smtClean="0"/>
              <a:t>  </a:t>
            </a:r>
            <a:endParaRPr lang="en-US" sz="2400" dirty="0"/>
          </a:p>
        </p:txBody>
      </p:sp>
      <p:sp>
        <p:nvSpPr>
          <p:cNvPr id="2" name="TextBox 1"/>
          <p:cNvSpPr txBox="1"/>
          <p:nvPr/>
        </p:nvSpPr>
        <p:spPr>
          <a:xfrm flipH="1">
            <a:off x="533400" y="266700"/>
            <a:ext cx="8183881" cy="461665"/>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err="1" smtClean="0"/>
              <a:t>Thực</a:t>
            </a:r>
            <a:r>
              <a:rPr lang="en-US" sz="2400" b="1" dirty="0" smtClean="0"/>
              <a:t> </a:t>
            </a:r>
            <a:r>
              <a:rPr lang="en-US" sz="2400" b="1" dirty="0" err="1" smtClean="0"/>
              <a:t>hiện</a:t>
            </a:r>
            <a:r>
              <a:rPr lang="en-US" sz="2400" b="1" dirty="0" smtClean="0"/>
              <a:t> </a:t>
            </a:r>
            <a:r>
              <a:rPr lang="en-US" sz="2400" b="1" dirty="0" err="1" smtClean="0"/>
              <a:t>docker</a:t>
            </a:r>
            <a:r>
              <a:rPr lang="en-US" sz="2400" b="1" dirty="0" smtClean="0"/>
              <a:t> </a:t>
            </a:r>
            <a:r>
              <a:rPr lang="en-US" sz="2400" b="1" dirty="0" err="1" smtClean="0"/>
              <a:t>cho</a:t>
            </a:r>
            <a:r>
              <a:rPr lang="en-US" sz="2400" b="1" dirty="0" smtClean="0"/>
              <a:t> </a:t>
            </a:r>
            <a:r>
              <a:rPr lang="en-US" sz="2400" b="1" dirty="0" err="1" smtClean="0"/>
              <a:t>bài</a:t>
            </a:r>
            <a:r>
              <a:rPr lang="en-US" sz="2400" b="1" dirty="0" smtClean="0"/>
              <a:t> </a:t>
            </a:r>
            <a:r>
              <a:rPr lang="en-US" sz="2400" b="1" dirty="0" err="1" smtClean="0"/>
              <a:t>tập</a:t>
            </a:r>
            <a:r>
              <a:rPr lang="en-US" sz="2400" b="1" dirty="0" smtClean="0"/>
              <a:t> 1 </a:t>
            </a:r>
            <a:r>
              <a:rPr lang="en-US" sz="2400" b="1" dirty="0" err="1" smtClean="0"/>
              <a:t>và</a:t>
            </a:r>
            <a:r>
              <a:rPr lang="en-US" sz="2400" b="1" dirty="0" smtClean="0"/>
              <a:t> 2: </a:t>
            </a:r>
            <a:endParaRPr lang="en-US" sz="2400" b="1" dirty="0"/>
          </a:p>
        </p:txBody>
      </p:sp>
      <p:sp>
        <p:nvSpPr>
          <p:cNvPr id="3" name="Rectangle 2"/>
          <p:cNvSpPr/>
          <p:nvPr/>
        </p:nvSpPr>
        <p:spPr>
          <a:xfrm>
            <a:off x="838200" y="1104900"/>
            <a:ext cx="4468339" cy="461665"/>
          </a:xfrm>
          <a:prstGeom prst="rect">
            <a:avLst/>
          </a:prstGeom>
        </p:spPr>
        <p:txBody>
          <a:bodyPr wrap="none">
            <a:spAutoFit/>
          </a:bodyPr>
          <a:lstStyle/>
          <a:p>
            <a:r>
              <a:rPr lang="en-US" sz="2400" dirty="0" err="1"/>
              <a:t>Bật</a:t>
            </a:r>
            <a:r>
              <a:rPr lang="en-US" sz="2400" dirty="0"/>
              <a:t> WSL 2 </a:t>
            </a:r>
            <a:r>
              <a:rPr lang="en-US" sz="2400" dirty="0" err="1"/>
              <a:t>và</a:t>
            </a:r>
            <a:r>
              <a:rPr lang="en-US" sz="2400" dirty="0"/>
              <a:t> </a:t>
            </a:r>
            <a:r>
              <a:rPr lang="en-US" sz="2400" dirty="0" err="1"/>
              <a:t>cài</a:t>
            </a:r>
            <a:r>
              <a:rPr lang="en-US" sz="2400" dirty="0"/>
              <a:t> </a:t>
            </a:r>
            <a:r>
              <a:rPr lang="en-US" sz="2400" dirty="0" err="1"/>
              <a:t>đặt</a:t>
            </a:r>
            <a:r>
              <a:rPr lang="en-US" sz="2400" dirty="0"/>
              <a:t> Ubuntu 22.04</a:t>
            </a:r>
          </a:p>
        </p:txBody>
      </p:sp>
      <p:sp>
        <p:nvSpPr>
          <p:cNvPr id="9" name="Text Box 6"/>
          <p:cNvSpPr txBox="1"/>
          <p:nvPr/>
        </p:nvSpPr>
        <p:spPr>
          <a:xfrm>
            <a:off x="838200" y="1943100"/>
            <a:ext cx="16873220" cy="7577455"/>
          </a:xfrm>
          <a:prstGeom prst="rect">
            <a:avLst/>
          </a:prstGeom>
          <a:noFill/>
        </p:spPr>
        <p:txBody>
          <a:bodyPr wrap="square" rtlCol="0">
            <a:noAutofit/>
          </a:bodyPr>
          <a:lstStyle/>
          <a:p>
            <a:pPr algn="just"/>
            <a:r>
              <a:rPr lang="en-US" sz="2400" dirty="0"/>
              <a:t>- </a:t>
            </a:r>
            <a:r>
              <a:rPr lang="en-US" sz="2400" dirty="0" err="1"/>
              <a:t>Bước</a:t>
            </a:r>
            <a:r>
              <a:rPr lang="en-US" sz="2400" dirty="0"/>
              <a:t> 1 : </a:t>
            </a:r>
            <a:r>
              <a:rPr lang="en-US" sz="2400" dirty="0" err="1"/>
              <a:t>bật</a:t>
            </a:r>
            <a:r>
              <a:rPr lang="en-US" sz="2400" dirty="0"/>
              <a:t> Windows Subsystem for Linux </a:t>
            </a:r>
            <a:r>
              <a:rPr lang="en-US" sz="2400" dirty="0" err="1"/>
              <a:t>bằng</a:t>
            </a:r>
            <a:r>
              <a:rPr lang="en-US" sz="2400" dirty="0"/>
              <a:t> </a:t>
            </a:r>
            <a:r>
              <a:rPr lang="en-US" sz="2400" dirty="0" err="1"/>
              <a:t>lệnh</a:t>
            </a:r>
            <a:r>
              <a:rPr lang="en-US" sz="2400" dirty="0"/>
              <a:t> :  </a:t>
            </a:r>
          </a:p>
          <a:p>
            <a:pPr indent="457200" algn="just"/>
            <a:r>
              <a:rPr lang="en-US" sz="2400" dirty="0"/>
              <a:t>dism.exe /online /enable-feature /</a:t>
            </a:r>
            <a:r>
              <a:rPr lang="en-US" sz="2400" dirty="0" err="1"/>
              <a:t>featurename:Microsoft-Windows-Subsystem-Linux</a:t>
            </a:r>
            <a:r>
              <a:rPr lang="en-US" sz="2400" dirty="0"/>
              <a:t> /all /</a:t>
            </a:r>
            <a:r>
              <a:rPr lang="en-US" sz="2400" dirty="0" err="1"/>
              <a:t>norestart</a:t>
            </a:r>
            <a:endParaRPr lang="en-US" sz="2400" dirty="0"/>
          </a:p>
          <a:p>
            <a:pPr indent="457200" algn="just"/>
            <a:endParaRPr lang="en-US" sz="2400" dirty="0"/>
          </a:p>
          <a:p>
            <a:pPr algn="just"/>
            <a:r>
              <a:rPr lang="en-US" sz="2400" dirty="0"/>
              <a:t>- </a:t>
            </a:r>
            <a:r>
              <a:rPr lang="en-US" sz="2400" dirty="0" err="1"/>
              <a:t>Bước</a:t>
            </a:r>
            <a:r>
              <a:rPr lang="en-US" sz="2400" dirty="0"/>
              <a:t> 2 : </a:t>
            </a:r>
            <a:r>
              <a:rPr lang="en-US" sz="2400" dirty="0" err="1"/>
              <a:t>bật</a:t>
            </a:r>
            <a:r>
              <a:rPr lang="en-US" sz="2400" dirty="0"/>
              <a:t> </a:t>
            </a:r>
            <a:r>
              <a:rPr lang="en-US" sz="2400" dirty="0" err="1"/>
              <a:t>máy</a:t>
            </a:r>
            <a:r>
              <a:rPr lang="en-US" sz="2400" dirty="0"/>
              <a:t> </a:t>
            </a:r>
            <a:r>
              <a:rPr lang="en-US" sz="2400" dirty="0" err="1"/>
              <a:t>ảo</a:t>
            </a:r>
            <a:r>
              <a:rPr lang="en-US" sz="2400" dirty="0"/>
              <a:t> </a:t>
            </a:r>
            <a:r>
              <a:rPr lang="en-US" sz="2400" dirty="0" err="1"/>
              <a:t>bằng</a:t>
            </a:r>
            <a:r>
              <a:rPr lang="en-US" sz="2400" dirty="0"/>
              <a:t> </a:t>
            </a:r>
            <a:r>
              <a:rPr lang="en-US" sz="2400" dirty="0" err="1"/>
              <a:t>lệnh</a:t>
            </a:r>
            <a:r>
              <a:rPr lang="en-US" sz="2400" dirty="0"/>
              <a:t> : </a:t>
            </a:r>
          </a:p>
          <a:p>
            <a:pPr indent="457200" algn="just"/>
            <a:r>
              <a:rPr lang="en-US" sz="2400" dirty="0"/>
              <a:t>dism.exe /online /enable-feature /</a:t>
            </a:r>
            <a:r>
              <a:rPr lang="en-US" sz="2400" dirty="0" err="1"/>
              <a:t>featurename:VirtualMachinePlatform</a:t>
            </a:r>
            <a:r>
              <a:rPr lang="en-US" sz="2400" dirty="0"/>
              <a:t> /all /</a:t>
            </a:r>
            <a:r>
              <a:rPr lang="en-US" sz="2400" dirty="0" err="1"/>
              <a:t>norestart</a:t>
            </a:r>
            <a:endParaRPr lang="en-US" sz="2400" dirty="0"/>
          </a:p>
          <a:p>
            <a:pPr indent="457200" algn="just"/>
            <a:endParaRPr lang="en-US" sz="2400" dirty="0"/>
          </a:p>
          <a:p>
            <a:pPr algn="just"/>
            <a:r>
              <a:rPr lang="en-US" sz="2400" dirty="0"/>
              <a:t>- </a:t>
            </a:r>
            <a:r>
              <a:rPr lang="en-US" sz="2400" dirty="0" err="1"/>
              <a:t>Bước</a:t>
            </a:r>
            <a:r>
              <a:rPr lang="en-US" sz="2400" dirty="0"/>
              <a:t> 3 : </a:t>
            </a:r>
            <a:r>
              <a:rPr lang="en-US" sz="2400" dirty="0" err="1"/>
              <a:t>tải</a:t>
            </a:r>
            <a:r>
              <a:rPr lang="en-US" sz="2400" dirty="0"/>
              <a:t> </a:t>
            </a:r>
            <a:r>
              <a:rPr lang="en-US" sz="2400" dirty="0" err="1"/>
              <a:t>và</a:t>
            </a:r>
            <a:r>
              <a:rPr lang="en-US" sz="2400" dirty="0"/>
              <a:t> </a:t>
            </a:r>
            <a:r>
              <a:rPr lang="en-US" sz="2400" dirty="0" err="1"/>
              <a:t>cài</a:t>
            </a:r>
            <a:r>
              <a:rPr lang="en-US" sz="2400" dirty="0"/>
              <a:t> </a:t>
            </a:r>
            <a:r>
              <a:rPr lang="en-US" sz="2400" dirty="0" err="1"/>
              <a:t>đặt</a:t>
            </a:r>
            <a:r>
              <a:rPr lang="en-US" sz="2400" dirty="0"/>
              <a:t> Linux kernel update package :</a:t>
            </a:r>
          </a:p>
          <a:p>
            <a:pPr indent="457200" algn="just"/>
            <a:r>
              <a:rPr lang="en-US" sz="2400" dirty="0"/>
              <a:t>https://wslstorestorage.blob.core.windows.net/wslblob/wsl_update_x64.msi</a:t>
            </a:r>
          </a:p>
          <a:p>
            <a:pPr indent="457200" algn="just"/>
            <a:endParaRPr lang="en-US" sz="2400" dirty="0"/>
          </a:p>
          <a:p>
            <a:pPr algn="just"/>
            <a:r>
              <a:rPr lang="en-US" sz="2400" dirty="0"/>
              <a:t>- </a:t>
            </a:r>
            <a:r>
              <a:rPr lang="en-US" sz="2400" dirty="0" err="1"/>
              <a:t>Bước</a:t>
            </a:r>
            <a:r>
              <a:rPr lang="en-US" sz="2400" dirty="0"/>
              <a:t> 4 : </a:t>
            </a:r>
            <a:r>
              <a:rPr lang="en-US" sz="2400" dirty="0" err="1"/>
              <a:t>đặt</a:t>
            </a:r>
            <a:r>
              <a:rPr lang="en-US" sz="2400" dirty="0"/>
              <a:t> </a:t>
            </a:r>
            <a:r>
              <a:rPr lang="en-US" sz="2400" dirty="0" err="1"/>
              <a:t>wsl</a:t>
            </a:r>
            <a:r>
              <a:rPr lang="en-US" sz="2400" dirty="0"/>
              <a:t> 2 </a:t>
            </a:r>
            <a:r>
              <a:rPr lang="en-US" sz="2400" dirty="0" err="1"/>
              <a:t>thành</a:t>
            </a:r>
            <a:r>
              <a:rPr lang="en-US" sz="2400" dirty="0"/>
              <a:t> default version : </a:t>
            </a:r>
          </a:p>
          <a:p>
            <a:pPr indent="457200" algn="just"/>
            <a:r>
              <a:rPr lang="en-US" sz="2400" dirty="0" err="1"/>
              <a:t>wsl</a:t>
            </a:r>
            <a:r>
              <a:rPr lang="en-US" sz="2400" dirty="0"/>
              <a:t> --set-default-version 2</a:t>
            </a:r>
          </a:p>
          <a:p>
            <a:pPr indent="457200" algn="just"/>
            <a:endParaRPr lang="en-US" sz="2400" dirty="0"/>
          </a:p>
          <a:p>
            <a:pPr algn="just"/>
            <a:r>
              <a:rPr lang="en-US" sz="2400" dirty="0"/>
              <a:t>- </a:t>
            </a:r>
            <a:r>
              <a:rPr lang="en-US" sz="2400" dirty="0" err="1"/>
              <a:t>Bước</a:t>
            </a:r>
            <a:r>
              <a:rPr lang="en-US" sz="2400" dirty="0"/>
              <a:t> 5 : </a:t>
            </a:r>
            <a:r>
              <a:rPr lang="en-US" sz="2400" dirty="0" err="1">
                <a:sym typeface="+mn-ea"/>
              </a:rPr>
              <a:t>cài</a:t>
            </a:r>
            <a:r>
              <a:rPr lang="en-US" sz="2400" dirty="0">
                <a:sym typeface="+mn-ea"/>
              </a:rPr>
              <a:t> </a:t>
            </a:r>
            <a:r>
              <a:rPr lang="en-US" sz="2400" dirty="0" err="1">
                <a:sym typeface="+mn-ea"/>
              </a:rPr>
              <a:t>đặt</a:t>
            </a:r>
            <a:r>
              <a:rPr lang="en-US" sz="2400" dirty="0">
                <a:sym typeface="+mn-ea"/>
              </a:rPr>
              <a:t> Ubuntu 22.04  </a:t>
            </a:r>
            <a:r>
              <a:rPr lang="en-US" sz="2400" dirty="0" err="1">
                <a:sym typeface="+mn-ea"/>
              </a:rPr>
              <a:t>thực</a:t>
            </a:r>
            <a:r>
              <a:rPr lang="en-US" sz="2400" dirty="0">
                <a:sym typeface="+mn-ea"/>
              </a:rPr>
              <a:t> </a:t>
            </a:r>
            <a:r>
              <a:rPr lang="en-US" sz="2400" dirty="0" err="1">
                <a:sym typeface="+mn-ea"/>
              </a:rPr>
              <a:t>hiện</a:t>
            </a:r>
            <a:r>
              <a:rPr lang="en-US" sz="2400" dirty="0">
                <a:sym typeface="+mn-ea"/>
              </a:rPr>
              <a:t> </a:t>
            </a:r>
            <a:r>
              <a:rPr lang="en-US" sz="2400" dirty="0" err="1">
                <a:sym typeface="+mn-ea"/>
              </a:rPr>
              <a:t>bằng</a:t>
            </a:r>
            <a:r>
              <a:rPr lang="en-US" sz="2400" dirty="0">
                <a:sym typeface="+mn-ea"/>
              </a:rPr>
              <a:t> </a:t>
            </a:r>
            <a:r>
              <a:rPr lang="en-US" sz="2400" dirty="0" err="1">
                <a:sym typeface="+mn-ea"/>
              </a:rPr>
              <a:t>các</a:t>
            </a:r>
            <a:r>
              <a:rPr lang="en-US" sz="2400" dirty="0">
                <a:sym typeface="+mn-ea"/>
              </a:rPr>
              <a:t> </a:t>
            </a:r>
            <a:r>
              <a:rPr lang="en-US" sz="2400" dirty="0" err="1">
                <a:sym typeface="+mn-ea"/>
              </a:rPr>
              <a:t>lệnh</a:t>
            </a:r>
            <a:r>
              <a:rPr lang="en-US" sz="2400" dirty="0">
                <a:sym typeface="+mn-ea"/>
              </a:rPr>
              <a:t> </a:t>
            </a:r>
            <a:r>
              <a:rPr lang="en-US" sz="2400" dirty="0" err="1">
                <a:sym typeface="+mn-ea"/>
              </a:rPr>
              <a:t>sau</a:t>
            </a:r>
            <a:r>
              <a:rPr lang="en-US" sz="2400" dirty="0">
                <a:sym typeface="+mn-ea"/>
              </a:rPr>
              <a:t> :</a:t>
            </a:r>
          </a:p>
          <a:p>
            <a:pPr indent="457200" algn="just"/>
            <a:r>
              <a:rPr lang="en-US" sz="2400" dirty="0" err="1">
                <a:sym typeface="+mn-ea"/>
              </a:rPr>
              <a:t>wsl</a:t>
            </a:r>
            <a:r>
              <a:rPr lang="en-US" sz="2400" dirty="0">
                <a:sym typeface="+mn-ea"/>
              </a:rPr>
              <a:t> --list --online ,  </a:t>
            </a:r>
            <a:r>
              <a:rPr lang="en-US" sz="2400" dirty="0" err="1">
                <a:sym typeface="+mn-ea"/>
              </a:rPr>
              <a:t>wsl</a:t>
            </a:r>
            <a:r>
              <a:rPr lang="en-US" sz="2400" dirty="0">
                <a:sym typeface="+mn-ea"/>
              </a:rPr>
              <a:t> --install -d Ubuntu-22.04 </a:t>
            </a:r>
          </a:p>
          <a:p>
            <a:endParaRPr lang="en-US" sz="2400" dirty="0"/>
          </a:p>
          <a:p>
            <a:pPr indent="457200"/>
            <a:endParaRPr lang="en-US" sz="2400" dirty="0"/>
          </a:p>
          <a:p>
            <a:pPr indent="457200"/>
            <a:endParaRPr lang="en-US" sz="2400" dirty="0"/>
          </a:p>
          <a:p>
            <a:pPr indent="457200"/>
            <a:endParaRPr lang="en-US" sz="2400" dirty="0"/>
          </a:p>
        </p:txBody>
      </p:sp>
    </p:spTree>
    <p:extLst>
      <p:ext uri="{BB962C8B-B14F-4D97-AF65-F5344CB8AC3E}">
        <p14:creationId xmlns:p14="http://schemas.microsoft.com/office/powerpoint/2010/main" val="2047992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62000" y="876300"/>
            <a:ext cx="6096000" cy="460375"/>
          </a:xfrm>
          <a:prstGeom prst="rect">
            <a:avLst/>
          </a:prstGeom>
          <a:noFill/>
        </p:spPr>
        <p:txBody>
          <a:bodyPr wrap="square" rtlCol="0">
            <a:spAutoFit/>
          </a:bodyPr>
          <a:lstStyle/>
          <a:p>
            <a:r>
              <a:rPr lang="en-US" sz="2400" dirty="0"/>
              <a:t>Docker file </a:t>
            </a:r>
            <a:r>
              <a:rPr lang="en-US" sz="2400" dirty="0" err="1"/>
              <a:t>cho</a:t>
            </a:r>
            <a:r>
              <a:rPr lang="en-US" sz="2400" dirty="0"/>
              <a:t> FE Angular </a:t>
            </a:r>
            <a:r>
              <a:rPr lang="en-US" sz="2400" dirty="0" smtClean="0"/>
              <a:t>16</a:t>
            </a:r>
            <a:endParaRPr lang="en-US" sz="2400" dirty="0"/>
          </a:p>
        </p:txBody>
      </p:sp>
      <p:sp>
        <p:nvSpPr>
          <p:cNvPr id="7" name="Text Box 6"/>
          <p:cNvSpPr txBox="1"/>
          <p:nvPr/>
        </p:nvSpPr>
        <p:spPr>
          <a:xfrm>
            <a:off x="838200" y="1638300"/>
            <a:ext cx="8274050" cy="7577455"/>
          </a:xfrm>
          <a:prstGeom prst="rect">
            <a:avLst/>
          </a:prstGeom>
          <a:noFill/>
        </p:spPr>
        <p:txBody>
          <a:bodyPr wrap="square" rtlCol="0">
            <a:noAutofit/>
          </a:bodyPr>
          <a:lstStyle/>
          <a:p>
            <a:r>
              <a:rPr lang="en-US" sz="2800" dirty="0"/>
              <a:t>FROM </a:t>
            </a:r>
            <a:r>
              <a:rPr lang="en-US" sz="2800" dirty="0" err="1"/>
              <a:t>node:alpine</a:t>
            </a:r>
            <a:endParaRPr lang="en-US" sz="2800" dirty="0"/>
          </a:p>
          <a:p>
            <a:endParaRPr lang="en-US" sz="2800" dirty="0"/>
          </a:p>
          <a:p>
            <a:r>
              <a:rPr lang="en-US" sz="2800" dirty="0"/>
              <a:t>WORKDIR /</a:t>
            </a:r>
            <a:r>
              <a:rPr lang="en-US" sz="2800" dirty="0" err="1"/>
              <a:t>usr</a:t>
            </a:r>
            <a:r>
              <a:rPr lang="en-US" sz="2800" dirty="0"/>
              <a:t>/</a:t>
            </a:r>
            <a:r>
              <a:rPr lang="en-US" sz="2800" dirty="0" err="1"/>
              <a:t>src</a:t>
            </a:r>
            <a:r>
              <a:rPr lang="en-US" sz="2800" dirty="0"/>
              <a:t>/app</a:t>
            </a:r>
          </a:p>
          <a:p>
            <a:endParaRPr lang="en-US" sz="2800" dirty="0"/>
          </a:p>
          <a:p>
            <a:r>
              <a:rPr lang="en-US" sz="2800" dirty="0"/>
              <a:t>COPY . /</a:t>
            </a:r>
            <a:r>
              <a:rPr lang="en-US" sz="2800" dirty="0" err="1"/>
              <a:t>usr</a:t>
            </a:r>
            <a:r>
              <a:rPr lang="en-US" sz="2800" dirty="0"/>
              <a:t>/</a:t>
            </a:r>
            <a:r>
              <a:rPr lang="en-US" sz="2800" dirty="0" err="1"/>
              <a:t>src</a:t>
            </a:r>
            <a:r>
              <a:rPr lang="en-US" sz="2800" dirty="0"/>
              <a:t>/app</a:t>
            </a:r>
          </a:p>
          <a:p>
            <a:endParaRPr lang="en-US" sz="2800" dirty="0"/>
          </a:p>
          <a:p>
            <a:r>
              <a:rPr lang="en-US" sz="2800" dirty="0"/>
              <a:t>RUN </a:t>
            </a:r>
            <a:r>
              <a:rPr lang="en-US" sz="2800" dirty="0" err="1"/>
              <a:t>npm</a:t>
            </a:r>
            <a:r>
              <a:rPr lang="en-US" sz="2800" dirty="0"/>
              <a:t> install -g @angular/cli</a:t>
            </a:r>
          </a:p>
          <a:p>
            <a:endParaRPr lang="en-US" sz="2800" dirty="0"/>
          </a:p>
          <a:p>
            <a:r>
              <a:rPr lang="en-US" sz="2800" dirty="0"/>
              <a:t>RUN </a:t>
            </a:r>
            <a:r>
              <a:rPr lang="en-US" sz="2800" dirty="0" err="1"/>
              <a:t>npm</a:t>
            </a:r>
            <a:r>
              <a:rPr lang="en-US" sz="2800" dirty="0"/>
              <a:t> install</a:t>
            </a:r>
          </a:p>
          <a:p>
            <a:endParaRPr lang="en-US" sz="2800" dirty="0"/>
          </a:p>
          <a:p>
            <a:r>
              <a:rPr lang="en-US" sz="2800" dirty="0"/>
              <a:t>CMD ["ng", "serve", "--host", "0.0.0.0", "--port", "4200"]</a:t>
            </a:r>
          </a:p>
          <a:p>
            <a:pPr indent="457200"/>
            <a:endParaRPr lang="en-US" dirty="0"/>
          </a:p>
          <a:p>
            <a:pPr indent="457200"/>
            <a:endParaRPr lang="en-US" dirty="0"/>
          </a:p>
          <a:p>
            <a:pPr indent="457200"/>
            <a:endParaRPr lang="en-US" dirty="0"/>
          </a:p>
        </p:txBody>
      </p:sp>
      <p:sp>
        <p:nvSpPr>
          <p:cNvPr id="2" name="Text Box 1"/>
          <p:cNvSpPr txBox="1"/>
          <p:nvPr/>
        </p:nvSpPr>
        <p:spPr>
          <a:xfrm>
            <a:off x="9601200" y="800100"/>
            <a:ext cx="7213600" cy="7388225"/>
          </a:xfrm>
          <a:prstGeom prst="rect">
            <a:avLst/>
          </a:prstGeom>
          <a:noFill/>
        </p:spPr>
        <p:txBody>
          <a:bodyPr wrap="square" rtlCol="0">
            <a:noAutofit/>
          </a:bodyPr>
          <a:lstStyle/>
          <a:p>
            <a:r>
              <a:rPr lang="en-US" sz="2800"/>
              <a:t>FROM node:alpine: Sử dụng image chứa Node.js và Alpine Linux làm cơ sở cho container.</a:t>
            </a:r>
          </a:p>
          <a:p>
            <a:endParaRPr lang="en-US" sz="2800"/>
          </a:p>
          <a:p>
            <a:r>
              <a:rPr lang="en-US" sz="2800"/>
              <a:t>WORKDIR /usr/src/app: Đặt thư mục làm thư mục làm việc trong container là /usr/src/app.</a:t>
            </a:r>
          </a:p>
          <a:p>
            <a:endParaRPr lang="en-US" sz="2800"/>
          </a:p>
          <a:p>
            <a:r>
              <a:rPr lang="en-US" sz="2800"/>
              <a:t>COPY . /usr/src/app: Sao chép tất cả các tệp và thư mục từ thư mục hiện tại vào thư mục làm việc của container.</a:t>
            </a:r>
          </a:p>
          <a:p>
            <a:endParaRPr lang="en-US" sz="2800"/>
          </a:p>
          <a:p>
            <a:r>
              <a:rPr lang="en-US" sz="2800"/>
              <a:t>RUN npm install -g @angular/cli: Cài đặt Angular CLI toàn cầu trong container.</a:t>
            </a:r>
          </a:p>
          <a:p>
            <a:endParaRPr lang="en-US" sz="2800"/>
          </a:p>
          <a:p>
            <a:r>
              <a:rPr lang="en-US" sz="2800"/>
              <a:t>RUN npm install: Cài đặt tất cả các phụ thuộc của ứng dụng Angular.</a:t>
            </a:r>
          </a:p>
          <a:p>
            <a:endParaRPr lang="en-US" sz="2800"/>
          </a:p>
          <a:p>
            <a:r>
              <a:rPr lang="en-US" sz="2800"/>
              <a:t>CMD ["ng", "serve", "--host", "0.0.0.0", "--port", "4200"]: Khởi động máy chủ phát triển Angular trong container để chạy ứng dụng.</a:t>
            </a:r>
          </a:p>
        </p:txBody>
      </p:sp>
    </p:spTree>
    <p:extLst>
      <p:ext uri="{BB962C8B-B14F-4D97-AF65-F5344CB8AC3E}">
        <p14:creationId xmlns:p14="http://schemas.microsoft.com/office/powerpoint/2010/main" val="13110630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62000" y="876300"/>
            <a:ext cx="6096000" cy="460375"/>
          </a:xfrm>
          <a:prstGeom prst="rect">
            <a:avLst/>
          </a:prstGeom>
          <a:noFill/>
        </p:spPr>
        <p:txBody>
          <a:bodyPr wrap="square" rtlCol="0">
            <a:spAutoFit/>
          </a:bodyPr>
          <a:lstStyle/>
          <a:p>
            <a:r>
              <a:rPr lang="en-US" sz="2400" dirty="0"/>
              <a:t>Docker file </a:t>
            </a:r>
            <a:r>
              <a:rPr lang="en-US" sz="2400" dirty="0" err="1"/>
              <a:t>cho</a:t>
            </a:r>
            <a:r>
              <a:rPr lang="en-US" sz="2400" dirty="0"/>
              <a:t> FE Angular </a:t>
            </a:r>
            <a:r>
              <a:rPr lang="en-US" sz="2400" dirty="0" smtClean="0"/>
              <a:t>16</a:t>
            </a:r>
            <a:endParaRPr lang="en-US" sz="2400" dirty="0"/>
          </a:p>
        </p:txBody>
      </p:sp>
      <p:pic>
        <p:nvPicPr>
          <p:cNvPr id="3" name="Picture 2"/>
          <p:cNvPicPr>
            <a:picLocks noChangeAspect="1"/>
          </p:cNvPicPr>
          <p:nvPr/>
        </p:nvPicPr>
        <p:blipFill>
          <a:blip r:embed="rId2"/>
          <a:stretch>
            <a:fillRect/>
          </a:stretch>
        </p:blipFill>
        <p:spPr>
          <a:xfrm>
            <a:off x="838200" y="1485900"/>
            <a:ext cx="11973652" cy="5943600"/>
          </a:xfrm>
          <a:prstGeom prst="rect">
            <a:avLst/>
          </a:prstGeom>
        </p:spPr>
      </p:pic>
    </p:spTree>
    <p:extLst>
      <p:ext uri="{BB962C8B-B14F-4D97-AF65-F5344CB8AC3E}">
        <p14:creationId xmlns:p14="http://schemas.microsoft.com/office/powerpoint/2010/main" val="38617177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62000" y="876300"/>
            <a:ext cx="6096000" cy="460375"/>
          </a:xfrm>
          <a:prstGeom prst="rect">
            <a:avLst/>
          </a:prstGeom>
          <a:noFill/>
        </p:spPr>
        <p:txBody>
          <a:bodyPr wrap="square" rtlCol="0">
            <a:spAutoFit/>
          </a:bodyPr>
          <a:lstStyle/>
          <a:p>
            <a:r>
              <a:rPr lang="en-US" sz="2400"/>
              <a:t>Các bước chạy Docker file bằng terminal</a:t>
            </a:r>
          </a:p>
        </p:txBody>
      </p:sp>
      <p:sp>
        <p:nvSpPr>
          <p:cNvPr id="7" name="Text Box 6"/>
          <p:cNvSpPr txBox="1"/>
          <p:nvPr/>
        </p:nvSpPr>
        <p:spPr>
          <a:xfrm>
            <a:off x="838200" y="1638300"/>
            <a:ext cx="15422880" cy="7577455"/>
          </a:xfrm>
          <a:prstGeom prst="rect">
            <a:avLst/>
          </a:prstGeom>
          <a:noFill/>
        </p:spPr>
        <p:txBody>
          <a:bodyPr wrap="square" rtlCol="0">
            <a:noAutofit/>
          </a:bodyPr>
          <a:lstStyle/>
          <a:p>
            <a:r>
              <a:rPr lang="en-US" sz="2800" dirty="0" err="1"/>
              <a:t>Bước</a:t>
            </a:r>
            <a:r>
              <a:rPr lang="en-US" sz="2800" dirty="0"/>
              <a:t> 1 : </a:t>
            </a:r>
            <a:r>
              <a:rPr lang="en-US" sz="2800" b="1" dirty="0" smtClean="0"/>
              <a:t>WSL</a:t>
            </a:r>
            <a:r>
              <a:rPr lang="en-US" sz="2800" dirty="0" smtClean="0"/>
              <a:t> </a:t>
            </a:r>
            <a:r>
              <a:rPr lang="en-US" sz="2800" dirty="0" err="1"/>
              <a:t>để</a:t>
            </a:r>
            <a:r>
              <a:rPr lang="en-US" sz="2800" dirty="0"/>
              <a:t> </a:t>
            </a:r>
            <a:r>
              <a:rPr lang="en-US" sz="2800" dirty="0" err="1"/>
              <a:t>sử</a:t>
            </a:r>
            <a:r>
              <a:rPr lang="en-US" sz="2800" dirty="0"/>
              <a:t> </a:t>
            </a:r>
            <a:r>
              <a:rPr lang="en-US" sz="2800" dirty="0" err="1"/>
              <a:t>dụng</a:t>
            </a:r>
            <a:r>
              <a:rPr lang="en-US" sz="2800" dirty="0"/>
              <a:t> </a:t>
            </a:r>
            <a:r>
              <a:rPr lang="en-US" sz="2800" dirty="0">
                <a:sym typeface="+mn-ea"/>
              </a:rPr>
              <a:t>Windows Subsystem for Linux</a:t>
            </a:r>
            <a:endParaRPr lang="en-US" sz="2800" dirty="0"/>
          </a:p>
          <a:p>
            <a:endParaRPr lang="en-US" sz="2800" dirty="0"/>
          </a:p>
          <a:p>
            <a:r>
              <a:rPr lang="en-US" sz="2800" dirty="0" err="1"/>
              <a:t>Bước</a:t>
            </a:r>
            <a:r>
              <a:rPr lang="en-US" sz="2800" dirty="0"/>
              <a:t> 2 : </a:t>
            </a:r>
            <a:r>
              <a:rPr lang="en-US" sz="2800" dirty="0" err="1"/>
              <a:t>Bật</a:t>
            </a:r>
            <a:r>
              <a:rPr lang="en-US" sz="2800" dirty="0"/>
              <a:t> Docker Desktop</a:t>
            </a:r>
          </a:p>
          <a:p>
            <a:endParaRPr lang="en-US" sz="2800" dirty="0"/>
          </a:p>
          <a:p>
            <a:r>
              <a:rPr lang="en-US" sz="2800" dirty="0" err="1"/>
              <a:t>Bước</a:t>
            </a:r>
            <a:r>
              <a:rPr lang="en-US" sz="2800" dirty="0"/>
              <a:t> 3 : </a:t>
            </a:r>
            <a:r>
              <a:rPr lang="en-US" sz="2800" dirty="0" err="1"/>
              <a:t>docker</a:t>
            </a:r>
            <a:r>
              <a:rPr lang="en-US" sz="2800" dirty="0"/>
              <a:t> </a:t>
            </a:r>
            <a:r>
              <a:rPr lang="en-US" sz="2800" dirty="0" err="1"/>
              <a:t>buildx</a:t>
            </a:r>
            <a:r>
              <a:rPr lang="en-US" sz="2800" dirty="0"/>
              <a:t> build . -t client </a:t>
            </a:r>
            <a:r>
              <a:rPr lang="en-US" sz="2800" dirty="0" err="1"/>
              <a:t>đây</a:t>
            </a:r>
            <a:r>
              <a:rPr lang="en-US" sz="2800" dirty="0"/>
              <a:t> </a:t>
            </a:r>
            <a:r>
              <a:rPr lang="en-US" sz="2800" dirty="0" err="1"/>
              <a:t>là</a:t>
            </a:r>
            <a:r>
              <a:rPr lang="en-US" sz="2800" dirty="0"/>
              <a:t> </a:t>
            </a:r>
            <a:r>
              <a:rPr lang="en-US" sz="2800" dirty="0" err="1"/>
              <a:t>lệnh</a:t>
            </a:r>
            <a:r>
              <a:rPr lang="en-US" sz="2800" dirty="0"/>
              <a:t> </a:t>
            </a:r>
            <a:r>
              <a:rPr lang="en-US" sz="2800" dirty="0" err="1"/>
              <a:t>để</a:t>
            </a:r>
            <a:r>
              <a:rPr lang="en-US" sz="2800" dirty="0"/>
              <a:t> </a:t>
            </a:r>
            <a:r>
              <a:rPr lang="en-US" sz="2800" dirty="0" err="1"/>
              <a:t>tao</a:t>
            </a:r>
            <a:r>
              <a:rPr lang="en-US" sz="2800" dirty="0"/>
              <a:t> image </a:t>
            </a:r>
            <a:r>
              <a:rPr lang="en-US" sz="2800" dirty="0" err="1"/>
              <a:t>tên</a:t>
            </a:r>
            <a:r>
              <a:rPr lang="en-US" sz="2800" dirty="0"/>
              <a:t> </a:t>
            </a:r>
            <a:r>
              <a:rPr lang="en-US" sz="2800" dirty="0" err="1"/>
              <a:t>là</a:t>
            </a:r>
            <a:r>
              <a:rPr lang="en-US" sz="2800" dirty="0"/>
              <a:t> client</a:t>
            </a:r>
          </a:p>
          <a:p>
            <a:endParaRPr lang="en-US" sz="2800" dirty="0"/>
          </a:p>
          <a:p>
            <a:r>
              <a:rPr lang="en-US" sz="2800" dirty="0" err="1"/>
              <a:t>Bước</a:t>
            </a:r>
            <a:r>
              <a:rPr lang="en-US" sz="2800" dirty="0"/>
              <a:t> 4 : </a:t>
            </a:r>
            <a:r>
              <a:rPr lang="en-US" sz="2800" dirty="0" err="1"/>
              <a:t>docker</a:t>
            </a:r>
            <a:r>
              <a:rPr lang="en-US" sz="2800" dirty="0"/>
              <a:t> run </a:t>
            </a:r>
            <a:r>
              <a:rPr lang="en-US" sz="2800" dirty="0" smtClean="0"/>
              <a:t>-p </a:t>
            </a:r>
            <a:r>
              <a:rPr lang="en-US" sz="2800" dirty="0"/>
              <a:t>8080:4200 client  </a:t>
            </a:r>
            <a:r>
              <a:rPr lang="en-US" sz="2800" dirty="0" err="1"/>
              <a:t>khởi</a:t>
            </a:r>
            <a:r>
              <a:rPr lang="en-US" sz="2800" dirty="0"/>
              <a:t> </a:t>
            </a:r>
            <a:r>
              <a:rPr lang="en-US" sz="2800" dirty="0" err="1"/>
              <a:t>tạo</a:t>
            </a:r>
            <a:r>
              <a:rPr lang="en-US" sz="2800" dirty="0"/>
              <a:t> </a:t>
            </a:r>
            <a:r>
              <a:rPr lang="en-US" sz="2800" dirty="0" err="1"/>
              <a:t>docker</a:t>
            </a:r>
            <a:r>
              <a:rPr lang="en-US" sz="2800" dirty="0"/>
              <a:t> container </a:t>
            </a:r>
            <a:r>
              <a:rPr lang="en-US" sz="2800" dirty="0" err="1"/>
              <a:t>với</a:t>
            </a:r>
            <a:r>
              <a:rPr lang="en-US" sz="2800" dirty="0"/>
              <a:t> port </a:t>
            </a:r>
            <a:r>
              <a:rPr lang="en-US" sz="2800" dirty="0" err="1"/>
              <a:t>là</a:t>
            </a:r>
            <a:r>
              <a:rPr lang="en-US" sz="2800" dirty="0"/>
              <a:t> 8080 </a:t>
            </a:r>
          </a:p>
          <a:p>
            <a:endParaRPr lang="en-US" sz="2800" dirty="0"/>
          </a:p>
          <a:p>
            <a:r>
              <a:rPr lang="en-US" sz="2800" dirty="0"/>
              <a:t> </a:t>
            </a:r>
          </a:p>
          <a:p>
            <a:pPr indent="457200"/>
            <a:endParaRPr lang="en-US" dirty="0"/>
          </a:p>
          <a:p>
            <a:pPr indent="457200"/>
            <a:endParaRPr lang="en-US" dirty="0"/>
          </a:p>
          <a:p>
            <a:pPr indent="457200"/>
            <a:endParaRPr lang="en-US" dirty="0"/>
          </a:p>
        </p:txBody>
      </p:sp>
    </p:spTree>
    <p:extLst>
      <p:ext uri="{BB962C8B-B14F-4D97-AF65-F5344CB8AC3E}">
        <p14:creationId xmlns:p14="http://schemas.microsoft.com/office/powerpoint/2010/main" val="38982814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19100"/>
            <a:ext cx="5638800"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smtClean="0"/>
              <a:t>DEMO DOCKER</a:t>
            </a:r>
            <a:endParaRPr lang="en-US" sz="2400" b="1" dirty="0"/>
          </a:p>
        </p:txBody>
      </p:sp>
      <p:pic>
        <p:nvPicPr>
          <p:cNvPr id="3" name="Picture 2"/>
          <p:cNvPicPr>
            <a:picLocks noChangeAspect="1"/>
          </p:cNvPicPr>
          <p:nvPr/>
        </p:nvPicPr>
        <p:blipFill>
          <a:blip r:embed="rId2"/>
          <a:stretch>
            <a:fillRect/>
          </a:stretch>
        </p:blipFill>
        <p:spPr>
          <a:xfrm>
            <a:off x="637504" y="1866900"/>
            <a:ext cx="15649575" cy="923925"/>
          </a:xfrm>
          <a:prstGeom prst="rect">
            <a:avLst/>
          </a:prstGeom>
        </p:spPr>
      </p:pic>
      <p:sp>
        <p:nvSpPr>
          <p:cNvPr id="4" name="TextBox 3"/>
          <p:cNvSpPr txBox="1"/>
          <p:nvPr/>
        </p:nvSpPr>
        <p:spPr>
          <a:xfrm flipH="1">
            <a:off x="533400" y="1333500"/>
            <a:ext cx="665988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Docker container</a:t>
            </a:r>
            <a:endParaRPr lang="en-US"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flipH="1">
            <a:off x="524814" y="3238500"/>
            <a:ext cx="665988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Docker image</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54676" y="3924300"/>
            <a:ext cx="15677479" cy="1123950"/>
          </a:xfrm>
          <a:prstGeom prst="rect">
            <a:avLst/>
          </a:prstGeom>
        </p:spPr>
      </p:pic>
      <p:sp>
        <p:nvSpPr>
          <p:cNvPr id="5" name="TextBox 4"/>
          <p:cNvSpPr txBox="1"/>
          <p:nvPr/>
        </p:nvSpPr>
        <p:spPr>
          <a:xfrm>
            <a:off x="637504" y="5997059"/>
            <a:ext cx="15649575" cy="830997"/>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err="1" smtClean="0"/>
              <a:t>Trong</a:t>
            </a:r>
            <a:r>
              <a:rPr lang="en-US" sz="2400" dirty="0" smtClean="0"/>
              <a:t> source code </a:t>
            </a:r>
            <a:r>
              <a:rPr lang="en-US" sz="2400" dirty="0" err="1" smtClean="0"/>
              <a:t>bài</a:t>
            </a:r>
            <a:r>
              <a:rPr lang="en-US" sz="2400" dirty="0" smtClean="0"/>
              <a:t> </a:t>
            </a:r>
            <a:r>
              <a:rPr lang="en-US" sz="2400" dirty="0" err="1" smtClean="0"/>
              <a:t>tập</a:t>
            </a:r>
            <a:r>
              <a:rPr lang="en-US" sz="2400" dirty="0" smtClean="0"/>
              <a:t>, </a:t>
            </a:r>
            <a:r>
              <a:rPr lang="en-US" sz="2400" dirty="0" err="1" smtClean="0"/>
              <a:t>tại</a:t>
            </a:r>
            <a:r>
              <a:rPr lang="en-US" sz="2400" dirty="0" smtClean="0"/>
              <a:t> file app.component.htm </a:t>
            </a:r>
            <a:r>
              <a:rPr lang="en-US" sz="2400" dirty="0" err="1" smtClean="0"/>
              <a:t>khi</a:t>
            </a:r>
            <a:r>
              <a:rPr lang="en-US" sz="2400" dirty="0" smtClean="0"/>
              <a:t> build </a:t>
            </a:r>
            <a:r>
              <a:rPr lang="en-US" sz="2400" dirty="0" err="1" smtClean="0"/>
              <a:t>docker</a:t>
            </a:r>
            <a:r>
              <a:rPr lang="en-US" sz="2400" dirty="0" smtClean="0"/>
              <a:t> file </a:t>
            </a:r>
            <a:r>
              <a:rPr lang="en-US" sz="2400" dirty="0" err="1" smtClean="0"/>
              <a:t>bài</a:t>
            </a:r>
            <a:r>
              <a:rPr lang="en-US" sz="2400" dirty="0" smtClean="0"/>
              <a:t> </a:t>
            </a:r>
            <a:r>
              <a:rPr lang="en-US" sz="2400" dirty="0" err="1" smtClean="0"/>
              <a:t>tập</a:t>
            </a:r>
            <a:r>
              <a:rPr lang="en-US" sz="2400" dirty="0" smtClean="0"/>
              <a:t> 1 </a:t>
            </a:r>
            <a:r>
              <a:rPr lang="en-US" sz="2400" dirty="0" err="1" smtClean="0"/>
              <a:t>và</a:t>
            </a:r>
            <a:r>
              <a:rPr lang="en-US" sz="2400" dirty="0" smtClean="0"/>
              <a:t> 2 </a:t>
            </a:r>
            <a:r>
              <a:rPr lang="en-US" sz="2400" dirty="0" err="1" smtClean="0"/>
              <a:t>thì</a:t>
            </a:r>
            <a:r>
              <a:rPr lang="en-US" sz="2400" dirty="0" smtClean="0"/>
              <a:t> </a:t>
            </a:r>
            <a:r>
              <a:rPr lang="en-US" sz="2400" dirty="0" err="1" smtClean="0"/>
              <a:t>muốn</a:t>
            </a:r>
            <a:r>
              <a:rPr lang="en-US" sz="2400" dirty="0" smtClean="0"/>
              <a:t> build </a:t>
            </a:r>
            <a:r>
              <a:rPr lang="en-US" sz="2400" dirty="0" err="1" smtClean="0"/>
              <a:t>phần</a:t>
            </a:r>
            <a:r>
              <a:rPr lang="en-US" sz="2400" dirty="0" smtClean="0"/>
              <a:t> </a:t>
            </a:r>
            <a:r>
              <a:rPr lang="en-US" sz="2400" dirty="0" err="1" smtClean="0"/>
              <a:t>bài</a:t>
            </a:r>
            <a:r>
              <a:rPr lang="en-US" sz="2400" dirty="0" smtClean="0"/>
              <a:t> </a:t>
            </a:r>
            <a:r>
              <a:rPr lang="en-US" sz="2400" dirty="0" err="1" smtClean="0"/>
              <a:t>tập</a:t>
            </a:r>
            <a:r>
              <a:rPr lang="en-US" sz="2400" dirty="0" smtClean="0"/>
              <a:t> </a:t>
            </a:r>
            <a:r>
              <a:rPr lang="en-US" sz="2400" dirty="0" err="1" smtClean="0"/>
              <a:t>nào</a:t>
            </a:r>
            <a:r>
              <a:rPr lang="en-US" sz="2400" dirty="0" smtClean="0"/>
              <a:t> </a:t>
            </a:r>
            <a:r>
              <a:rPr lang="en-US" sz="2400" dirty="0" err="1" smtClean="0"/>
              <a:t>chúng</a:t>
            </a:r>
            <a:r>
              <a:rPr lang="en-US" sz="2400" dirty="0" smtClean="0"/>
              <a:t> ta </a:t>
            </a:r>
            <a:r>
              <a:rPr lang="en-US" sz="2400" dirty="0" err="1" smtClean="0"/>
              <a:t>sẽ</a:t>
            </a:r>
            <a:r>
              <a:rPr lang="en-US" sz="2400" dirty="0" smtClean="0"/>
              <a:t> </a:t>
            </a:r>
            <a:r>
              <a:rPr lang="en-US" sz="2400" dirty="0" err="1" smtClean="0"/>
              <a:t>mở</a:t>
            </a:r>
            <a:r>
              <a:rPr lang="en-US" sz="2400" dirty="0" smtClean="0"/>
              <a:t> comment </a:t>
            </a:r>
            <a:r>
              <a:rPr lang="en-US" sz="2400" dirty="0" err="1" smtClean="0"/>
              <a:t>trong</a:t>
            </a:r>
            <a:r>
              <a:rPr lang="en-US" sz="2400" dirty="0" smtClean="0"/>
              <a:t> </a:t>
            </a:r>
            <a:r>
              <a:rPr lang="en-US" sz="2400" dirty="0" err="1" smtClean="0"/>
              <a:t>những</a:t>
            </a:r>
            <a:r>
              <a:rPr lang="en-US" sz="2400" dirty="0" smtClean="0"/>
              <a:t> component </a:t>
            </a:r>
            <a:r>
              <a:rPr lang="en-US" sz="2400" dirty="0" err="1" smtClean="0"/>
              <a:t>được</a:t>
            </a:r>
            <a:r>
              <a:rPr lang="en-US" sz="2400" dirty="0" smtClean="0"/>
              <a:t> </a:t>
            </a:r>
            <a:r>
              <a:rPr lang="en-US" sz="2400" dirty="0" err="1" smtClean="0"/>
              <a:t>đóng</a:t>
            </a:r>
            <a:r>
              <a:rPr lang="en-US" sz="2400" dirty="0" smtClean="0"/>
              <a:t> </a:t>
            </a:r>
            <a:r>
              <a:rPr lang="en-US" sz="2400" dirty="0" err="1" smtClean="0"/>
              <a:t>và</a:t>
            </a:r>
            <a:r>
              <a:rPr lang="en-US" sz="2400" dirty="0" smtClean="0"/>
              <a:t> </a:t>
            </a:r>
            <a:r>
              <a:rPr lang="en-US" sz="2400" dirty="0" err="1" smtClean="0"/>
              <a:t>chạy</a:t>
            </a:r>
            <a:r>
              <a:rPr lang="en-US" sz="2400" dirty="0" smtClean="0"/>
              <a:t> </a:t>
            </a:r>
            <a:r>
              <a:rPr lang="en-US" sz="2400" dirty="0" err="1" smtClean="0"/>
              <a:t>docker</a:t>
            </a:r>
            <a:r>
              <a:rPr lang="en-US" sz="2400" dirty="0" smtClean="0"/>
              <a:t> file</a:t>
            </a:r>
            <a:endParaRPr lang="en-US" sz="2400" dirty="0"/>
          </a:p>
        </p:txBody>
      </p:sp>
      <p:pic>
        <p:nvPicPr>
          <p:cNvPr id="7" name="Picture 6"/>
          <p:cNvPicPr>
            <a:picLocks noChangeAspect="1"/>
          </p:cNvPicPr>
          <p:nvPr/>
        </p:nvPicPr>
        <p:blipFill>
          <a:blip r:embed="rId4"/>
          <a:stretch>
            <a:fillRect/>
          </a:stretch>
        </p:blipFill>
        <p:spPr>
          <a:xfrm>
            <a:off x="689020" y="7048500"/>
            <a:ext cx="15742540" cy="2209800"/>
          </a:xfrm>
          <a:prstGeom prst="rect">
            <a:avLst/>
          </a:prstGeom>
        </p:spPr>
      </p:pic>
      <p:sp>
        <p:nvSpPr>
          <p:cNvPr id="9" name="TextBox 8"/>
          <p:cNvSpPr txBox="1"/>
          <p:nvPr/>
        </p:nvSpPr>
        <p:spPr>
          <a:xfrm>
            <a:off x="709412" y="9410700"/>
            <a:ext cx="15722148" cy="461665"/>
          </a:xfrm>
          <a:prstGeom prst="rect">
            <a:avLst/>
          </a:prstGeom>
          <a:noFill/>
        </p:spPr>
        <p:txBody>
          <a:bodyPr wrap="square" rtlCol="0">
            <a:spAutoFit/>
          </a:bodyPr>
          <a:lstStyle/>
          <a:p>
            <a:r>
              <a:rPr lang="en-US" sz="2400" dirty="0" err="1" smtClean="0"/>
              <a:t>Đây</a:t>
            </a:r>
            <a:r>
              <a:rPr lang="en-US" sz="2400" dirty="0" smtClean="0"/>
              <a:t> </a:t>
            </a:r>
            <a:r>
              <a:rPr lang="en-US" sz="2400" dirty="0" err="1" smtClean="0"/>
              <a:t>là</a:t>
            </a:r>
            <a:r>
              <a:rPr lang="en-US" sz="2400" dirty="0" smtClean="0"/>
              <a:t> </a:t>
            </a:r>
            <a:r>
              <a:rPr lang="en-US" sz="2400" dirty="0" err="1" smtClean="0"/>
              <a:t>ví</a:t>
            </a:r>
            <a:r>
              <a:rPr lang="en-US" sz="2400" dirty="0" smtClean="0"/>
              <a:t> </a:t>
            </a:r>
            <a:r>
              <a:rPr lang="en-US" sz="2400" dirty="0" err="1" smtClean="0"/>
              <a:t>dụ</a:t>
            </a:r>
            <a:r>
              <a:rPr lang="en-US" sz="2400" dirty="0" smtClean="0"/>
              <a:t> </a:t>
            </a:r>
            <a:r>
              <a:rPr lang="en-US" sz="2400" dirty="0" err="1" smtClean="0"/>
              <a:t>để</a:t>
            </a:r>
            <a:r>
              <a:rPr lang="en-US" sz="2400" dirty="0" smtClean="0"/>
              <a:t> </a:t>
            </a:r>
            <a:r>
              <a:rPr lang="en-US" sz="2400" dirty="0" err="1" smtClean="0"/>
              <a:t>mở</a:t>
            </a:r>
            <a:r>
              <a:rPr lang="en-US" sz="2400" dirty="0" smtClean="0"/>
              <a:t> component </a:t>
            </a:r>
            <a:r>
              <a:rPr lang="en-US" sz="2400" dirty="0" err="1" smtClean="0"/>
              <a:t>của</a:t>
            </a:r>
            <a:r>
              <a:rPr lang="en-US" sz="2400" dirty="0" smtClean="0"/>
              <a:t> </a:t>
            </a:r>
            <a:r>
              <a:rPr lang="en-US" sz="2400" dirty="0" err="1" smtClean="0"/>
              <a:t>bài</a:t>
            </a:r>
            <a:r>
              <a:rPr lang="en-US" sz="2400" dirty="0" smtClean="0"/>
              <a:t> </a:t>
            </a:r>
            <a:r>
              <a:rPr lang="en-US" sz="2400" dirty="0" err="1" smtClean="0"/>
              <a:t>tập</a:t>
            </a:r>
            <a:r>
              <a:rPr lang="en-US" sz="2400" dirty="0" smtClean="0"/>
              <a:t> 2 </a:t>
            </a:r>
            <a:r>
              <a:rPr lang="en-US" sz="2400" dirty="0" err="1" smtClean="0"/>
              <a:t>để</a:t>
            </a:r>
            <a:r>
              <a:rPr lang="en-US" sz="2400" dirty="0" smtClean="0"/>
              <a:t> </a:t>
            </a:r>
            <a:r>
              <a:rPr lang="en-US" sz="2400" dirty="0" err="1" smtClean="0"/>
              <a:t>chạy</a:t>
            </a:r>
            <a:r>
              <a:rPr lang="en-US" sz="2400" dirty="0" smtClean="0"/>
              <a:t> </a:t>
            </a:r>
            <a:r>
              <a:rPr lang="en-US" sz="2400" dirty="0" err="1" smtClean="0"/>
              <a:t>docker</a:t>
            </a:r>
            <a:r>
              <a:rPr lang="en-US" sz="2400" dirty="0" smtClean="0"/>
              <a:t> file </a:t>
            </a:r>
            <a:r>
              <a:rPr lang="en-US" sz="2400" dirty="0" err="1" smtClean="0"/>
              <a:t>cho</a:t>
            </a:r>
            <a:r>
              <a:rPr lang="en-US" sz="2400" dirty="0" smtClean="0"/>
              <a:t> </a:t>
            </a:r>
            <a:r>
              <a:rPr lang="en-US" sz="2400" dirty="0" err="1" smtClean="0"/>
              <a:t>bài</a:t>
            </a:r>
            <a:r>
              <a:rPr lang="en-US" sz="2400" dirty="0" smtClean="0"/>
              <a:t> </a:t>
            </a:r>
            <a:r>
              <a:rPr lang="en-US" sz="2400" dirty="0" err="1" smtClean="0"/>
              <a:t>tập</a:t>
            </a:r>
            <a:r>
              <a:rPr lang="en-US" sz="2400" dirty="0" smtClean="0"/>
              <a:t> 2 </a:t>
            </a:r>
            <a:r>
              <a:rPr lang="en-US" sz="2400" dirty="0" err="1" smtClean="0"/>
              <a:t>với</a:t>
            </a:r>
            <a:r>
              <a:rPr lang="en-US" sz="2400" dirty="0" smtClean="0"/>
              <a:t> </a:t>
            </a:r>
            <a:r>
              <a:rPr lang="en-US" sz="2400" dirty="0" err="1" smtClean="0"/>
              <a:t>các</a:t>
            </a:r>
            <a:r>
              <a:rPr lang="en-US" sz="2400" dirty="0" smtClean="0"/>
              <a:t> </a:t>
            </a:r>
            <a:r>
              <a:rPr lang="en-US" sz="2400" dirty="0" err="1" smtClean="0"/>
              <a:t>lệnh</a:t>
            </a:r>
            <a:r>
              <a:rPr lang="en-US" sz="2400" dirty="0" smtClean="0"/>
              <a:t> ở (</a:t>
            </a:r>
            <a:r>
              <a:rPr lang="en-US" sz="2400" b="1" dirty="0"/>
              <a:t>S</a:t>
            </a:r>
            <a:r>
              <a:rPr lang="en-US" sz="2400" b="1" dirty="0" smtClean="0"/>
              <a:t>lide 52)  </a:t>
            </a:r>
            <a:endParaRPr lang="en-US" sz="2400" b="1" dirty="0"/>
          </a:p>
        </p:txBody>
      </p:sp>
    </p:spTree>
    <p:extLst>
      <p:ext uri="{BB962C8B-B14F-4D97-AF65-F5344CB8AC3E}">
        <p14:creationId xmlns:p14="http://schemas.microsoft.com/office/powerpoint/2010/main" val="21247833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19100"/>
            <a:ext cx="5638800"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smtClean="0"/>
              <a:t>DEMO DOCKER</a:t>
            </a:r>
            <a:endParaRPr lang="en-US" sz="2400" b="1" dirty="0"/>
          </a:p>
        </p:txBody>
      </p:sp>
      <p:pic>
        <p:nvPicPr>
          <p:cNvPr id="10" name="Picture 9"/>
          <p:cNvPicPr>
            <a:picLocks noChangeAspect="1"/>
          </p:cNvPicPr>
          <p:nvPr/>
        </p:nvPicPr>
        <p:blipFill>
          <a:blip r:embed="rId2"/>
          <a:stretch>
            <a:fillRect/>
          </a:stretch>
        </p:blipFill>
        <p:spPr>
          <a:xfrm>
            <a:off x="762000" y="1638300"/>
            <a:ext cx="13335000" cy="7500938"/>
          </a:xfrm>
          <a:prstGeom prst="rect">
            <a:avLst/>
          </a:prstGeom>
        </p:spPr>
      </p:pic>
      <p:sp>
        <p:nvSpPr>
          <p:cNvPr id="5" name="TextBox 4"/>
          <p:cNvSpPr txBox="1"/>
          <p:nvPr/>
        </p:nvSpPr>
        <p:spPr>
          <a:xfrm>
            <a:off x="762000" y="1028700"/>
            <a:ext cx="7970519" cy="461665"/>
          </a:xfrm>
          <a:prstGeom prst="rect">
            <a:avLst/>
          </a:prstGeom>
          <a:noFill/>
        </p:spPr>
        <p:txBody>
          <a:bodyPr wrap="square" rtlCol="0">
            <a:spAutoFit/>
          </a:bodyPr>
          <a:lstStyle/>
          <a:p>
            <a:r>
              <a:rPr lang="en-US" sz="2400" dirty="0" err="1" smtClean="0"/>
              <a:t>Chạy</a:t>
            </a:r>
            <a:r>
              <a:rPr lang="en-US" sz="2400" dirty="0" smtClean="0"/>
              <a:t> </a:t>
            </a:r>
            <a:r>
              <a:rPr lang="en-US" sz="2400" dirty="0" err="1" smtClean="0"/>
              <a:t>docker</a:t>
            </a:r>
            <a:r>
              <a:rPr lang="en-US" sz="2400" dirty="0" smtClean="0"/>
              <a:t> container </a:t>
            </a:r>
            <a:r>
              <a:rPr lang="en-US" sz="2400" dirty="0" err="1" smtClean="0"/>
              <a:t>với</a:t>
            </a:r>
            <a:r>
              <a:rPr lang="en-US" sz="2400" dirty="0" smtClean="0"/>
              <a:t> port </a:t>
            </a:r>
            <a:r>
              <a:rPr lang="en-US" sz="2400" dirty="0" err="1" smtClean="0"/>
              <a:t>vừa</a:t>
            </a:r>
            <a:r>
              <a:rPr lang="en-US" sz="2400" dirty="0" smtClean="0"/>
              <a:t> </a:t>
            </a:r>
            <a:r>
              <a:rPr lang="en-US" sz="2400" dirty="0" err="1" smtClean="0"/>
              <a:t>được</a:t>
            </a:r>
            <a:r>
              <a:rPr lang="en-US" sz="2400" dirty="0" smtClean="0"/>
              <a:t> </a:t>
            </a:r>
            <a:r>
              <a:rPr lang="en-US" sz="2400" dirty="0" err="1" smtClean="0"/>
              <a:t>tạo</a:t>
            </a:r>
            <a:r>
              <a:rPr lang="en-US" sz="2400" dirty="0" smtClean="0"/>
              <a:t> </a:t>
            </a:r>
            <a:endParaRPr lang="en-US" sz="2400" dirty="0"/>
          </a:p>
        </p:txBody>
      </p:sp>
    </p:spTree>
    <p:extLst>
      <p:ext uri="{BB962C8B-B14F-4D97-AF65-F5344CB8AC3E}">
        <p14:creationId xmlns:p14="http://schemas.microsoft.com/office/powerpoint/2010/main" val="22637211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298441" y="3201429"/>
            <a:ext cx="10620170" cy="1590179"/>
          </a:xfrm>
          <a:prstGeom prst="rect">
            <a:avLst/>
          </a:prstGeom>
        </p:spPr>
        <p:txBody>
          <a:bodyPr lIns="0" tIns="0" rIns="0" bIns="0" rtlCol="0" anchor="t">
            <a:spAutoFit/>
          </a:bodyPr>
          <a:lstStyle/>
          <a:p>
            <a:pPr algn="ctr">
              <a:lnSpc>
                <a:spcPts val="12399"/>
              </a:lnSpc>
            </a:pPr>
            <a:r>
              <a:rPr lang="en-US" sz="12399" dirty="0" smtClean="0">
                <a:solidFill>
                  <a:srgbClr val="227C9D"/>
                </a:solidFill>
                <a:latin typeface="Kollektif Bold"/>
              </a:rPr>
              <a:t>Thank you</a:t>
            </a:r>
            <a:endParaRPr lang="en-US" sz="12399" dirty="0">
              <a:solidFill>
                <a:srgbClr val="227C9D"/>
              </a:solidFill>
              <a:latin typeface="Kollektif Bold"/>
            </a:endParaRPr>
          </a:p>
        </p:txBody>
      </p:sp>
      <p:sp>
        <p:nvSpPr>
          <p:cNvPr id="3" name="TextBox 3"/>
          <p:cNvSpPr txBox="1"/>
          <p:nvPr/>
        </p:nvSpPr>
        <p:spPr>
          <a:xfrm>
            <a:off x="2985902" y="5866444"/>
            <a:ext cx="12330298" cy="423193"/>
          </a:xfrm>
          <a:prstGeom prst="rect">
            <a:avLst/>
          </a:prstGeom>
        </p:spPr>
        <p:txBody>
          <a:bodyPr wrap="square" lIns="0" tIns="0" rIns="0" bIns="0" rtlCol="0" anchor="t">
            <a:spAutoFit/>
          </a:bodyPr>
          <a:lstStyle/>
          <a:p>
            <a:pPr algn="ctr">
              <a:lnSpc>
                <a:spcPts val="3300"/>
              </a:lnSpc>
            </a:pPr>
            <a:r>
              <a:rPr lang="en-US" sz="3000" dirty="0">
                <a:solidFill>
                  <a:srgbClr val="545454"/>
                </a:solidFill>
                <a:latin typeface="DM Sans"/>
              </a:rPr>
              <a:t>http://clothesstorehop.s3-website-ap-southeast-2.amazonaws.com/</a:t>
            </a:r>
          </a:p>
        </p:txBody>
      </p:sp>
      <p:sp>
        <p:nvSpPr>
          <p:cNvPr id="4" name="Freeform 4"/>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Freeform 12"/>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Freeform 14"/>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Freeform 16"/>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9" name="Freeform 19"/>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Freeform 20"/>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1" name="Group 21"/>
          <p:cNvGrpSpPr/>
          <p:nvPr/>
        </p:nvGrpSpPr>
        <p:grpSpPr>
          <a:xfrm>
            <a:off x="13123603" y="5475036"/>
            <a:ext cx="8847511" cy="8855676"/>
            <a:chOff x="0" y="0"/>
            <a:chExt cx="11796681" cy="11807568"/>
          </a:xfrm>
        </p:grpSpPr>
        <p:grpSp>
          <p:nvGrpSpPr>
            <p:cNvPr id="22" name="Group 22"/>
            <p:cNvGrpSpPr/>
            <p:nvPr/>
          </p:nvGrpSpPr>
          <p:grpSpPr>
            <a:xfrm rot="2700000">
              <a:off x="1676828" y="2799524"/>
              <a:ext cx="9887197" cy="4753460"/>
              <a:chOff x="0" y="0"/>
              <a:chExt cx="660400" cy="317500"/>
            </a:xfrm>
          </p:grpSpPr>
          <p:sp>
            <p:nvSpPr>
              <p:cNvPr id="23" name="Freeform 2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4" name="TextBox 2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5" name="AutoShape 25"/>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6" name="AutoShape 26"/>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7" name="AutoShape 27"/>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8" name="AutoShape 28"/>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9" name="AutoShape 29"/>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30" name="AutoShape 30"/>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31" name="AutoShape 31"/>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32" name="AutoShape 32"/>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3" name="AutoShape 33"/>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grpSp>
        <p:nvGrpSpPr>
          <p:cNvPr id="34" name="Group 34"/>
          <p:cNvGrpSpPr/>
          <p:nvPr/>
        </p:nvGrpSpPr>
        <p:grpSpPr>
          <a:xfrm>
            <a:off x="-2634012" y="-5192964"/>
            <a:ext cx="8847511" cy="8855676"/>
            <a:chOff x="0" y="0"/>
            <a:chExt cx="11796681" cy="11807568"/>
          </a:xfrm>
        </p:grpSpPr>
        <p:grpSp>
          <p:nvGrpSpPr>
            <p:cNvPr id="35" name="Group 35"/>
            <p:cNvGrpSpPr/>
            <p:nvPr/>
          </p:nvGrpSpPr>
          <p:grpSpPr>
            <a:xfrm rot="2700000">
              <a:off x="1676828" y="2799524"/>
              <a:ext cx="9887197" cy="4753460"/>
              <a:chOff x="0" y="0"/>
              <a:chExt cx="660400" cy="317500"/>
            </a:xfrm>
          </p:grpSpPr>
          <p:sp>
            <p:nvSpPr>
              <p:cNvPr id="36" name="Freeform 3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7" name="TextBox 3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8" name="AutoShape 38"/>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39" name="AutoShape 39"/>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40" name="AutoShape 40"/>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41" name="AutoShape 41"/>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42" name="AutoShape 42"/>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43" name="AutoShape 43"/>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44" name="AutoShape 44"/>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45" name="AutoShape 45"/>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46" name="AutoShape 46"/>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33" name="TextBox 3"/>
          <p:cNvSpPr txBox="1"/>
          <p:nvPr/>
        </p:nvSpPr>
        <p:spPr>
          <a:xfrm>
            <a:off x="1149685" y="780781"/>
            <a:ext cx="6967300" cy="656655"/>
          </a:xfrm>
          <a:prstGeom prst="rect">
            <a:avLst/>
          </a:prstGeom>
        </p:spPr>
        <p:txBody>
          <a:bodyPr lIns="0" tIns="0" rIns="0" bIns="0" rtlCol="0" anchor="t">
            <a:spAutoFit/>
          </a:bodyPr>
          <a:lstStyle/>
          <a:p>
            <a:pPr>
              <a:lnSpc>
                <a:spcPts val="5544"/>
              </a:lnSpc>
            </a:pPr>
            <a:r>
              <a:rPr lang="en-US" sz="4000" b="1" dirty="0" smtClean="0">
                <a:solidFill>
                  <a:srgbClr val="227C9D"/>
                </a:solidFill>
                <a:latin typeface="Times New Roman" panose="02020603050405020304" pitchFamily="18" charset="0"/>
                <a:cs typeface="Times New Roman" panose="02020603050405020304" pitchFamily="18" charset="0"/>
              </a:rPr>
              <a:t>CHƯƠNG 1: HTML VÀ CSS</a:t>
            </a:r>
            <a:endParaRPr lang="en-US" sz="4000" b="1" dirty="0">
              <a:solidFill>
                <a:srgbClr val="227C9D"/>
              </a:solidFill>
              <a:latin typeface="Times New Roman" panose="02020603050405020304" pitchFamily="18" charset="0"/>
              <a:cs typeface="Times New Roman" panose="02020603050405020304" pitchFamily="18" charset="0"/>
            </a:endParaRPr>
          </a:p>
        </p:txBody>
      </p:sp>
      <p:sp>
        <p:nvSpPr>
          <p:cNvPr id="34" name="TextBox 27"/>
          <p:cNvSpPr txBox="1"/>
          <p:nvPr/>
        </p:nvSpPr>
        <p:spPr>
          <a:xfrm>
            <a:off x="1175083" y="2548956"/>
            <a:ext cx="15294225" cy="1846659"/>
          </a:xfrm>
          <a:prstGeom prst="rect">
            <a:avLst/>
          </a:prstGeom>
        </p:spPr>
        <p:txBody>
          <a:bodyPr wrap="square" lIns="0" tIns="0" rIns="0" bIns="0" rtlCol="0" anchor="t">
            <a:spAutoFit/>
          </a:bodyPr>
          <a:lstStyle/>
          <a:p>
            <a:r>
              <a:rPr lang="vi-VN" sz="2400" dirty="0">
                <a:latin typeface="+mj-lt"/>
              </a:rPr>
              <a:t>HTML (HyperText Markup Language) là ngôn ngữ đánh dấu siêu văn bản được dùng để phân bố cục các trang web. HTML không được coi là một loại ngôn ngữ lập trình bởi vì nó không tạo được các chức năng động mà thường được sử dụng chung với các ngôn ngữ như: CSS, JavaScript.. để tăng sự sống động cho trang web</a:t>
            </a:r>
            <a:r>
              <a:rPr lang="vi-VN" sz="2400" dirty="0" smtClean="0">
                <a:latin typeface="+mj-lt"/>
              </a:rPr>
              <a:t>.</a:t>
            </a:r>
            <a:endParaRPr lang="en-US" sz="2400" dirty="0" smtClean="0">
              <a:latin typeface="+mj-lt"/>
            </a:endParaRPr>
          </a:p>
          <a:p>
            <a:endParaRPr lang="en-US" sz="2400" dirty="0">
              <a:solidFill>
                <a:srgbClr val="545454"/>
              </a:solidFill>
              <a:latin typeface="+mj-lt"/>
              <a:cs typeface="Times New Roman" panose="02020603050405020304" pitchFamily="18" charset="0"/>
            </a:endParaRPr>
          </a:p>
          <a:p>
            <a:endParaRPr lang="en-US" sz="2400" dirty="0">
              <a:solidFill>
                <a:srgbClr val="545454"/>
              </a:solidFill>
              <a:latin typeface="Times New Roman" panose="02020603050405020304" pitchFamily="18" charset="0"/>
              <a:cs typeface="Times New Roman" panose="02020603050405020304" pitchFamily="18" charset="0"/>
            </a:endParaRPr>
          </a:p>
        </p:txBody>
      </p:sp>
      <p:sp>
        <p:nvSpPr>
          <p:cNvPr id="37" name="TextBox 3"/>
          <p:cNvSpPr txBox="1"/>
          <p:nvPr/>
        </p:nvSpPr>
        <p:spPr>
          <a:xfrm>
            <a:off x="1162385" y="1753033"/>
            <a:ext cx="6967300" cy="613117"/>
          </a:xfrm>
          <a:prstGeom prst="rect">
            <a:avLst/>
          </a:prstGeom>
        </p:spPr>
        <p:txBody>
          <a:bodyPr lIns="0" tIns="0" rIns="0" bIns="0" rtlCol="0" anchor="t">
            <a:spAutoFit/>
          </a:bodyPr>
          <a:lstStyle/>
          <a:p>
            <a:pPr marL="571500" indent="-571500">
              <a:lnSpc>
                <a:spcPts val="5544"/>
              </a:lnSpc>
              <a:buFont typeface="Arial" panose="020B0604020202020204" pitchFamily="34" charset="0"/>
              <a:buChar char="•"/>
            </a:pPr>
            <a:r>
              <a:rPr lang="en-US" sz="2800" b="1" dirty="0" smtClean="0">
                <a:solidFill>
                  <a:srgbClr val="227C9D"/>
                </a:solidFill>
                <a:latin typeface="Times New Roman" panose="02020603050405020304" pitchFamily="18" charset="0"/>
                <a:cs typeface="Times New Roman" panose="02020603050405020304" pitchFamily="18" charset="0"/>
              </a:rPr>
              <a:t>HTML </a:t>
            </a:r>
            <a:r>
              <a:rPr lang="en-US" sz="2800" b="1" dirty="0" err="1" smtClean="0">
                <a:solidFill>
                  <a:srgbClr val="227C9D"/>
                </a:solidFill>
                <a:latin typeface="Times New Roman" panose="02020603050405020304" pitchFamily="18" charset="0"/>
                <a:cs typeface="Times New Roman" panose="02020603050405020304" pitchFamily="18" charset="0"/>
              </a:rPr>
              <a:t>là</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gì</a:t>
            </a:r>
            <a:r>
              <a:rPr lang="en-US" sz="2800" b="1" dirty="0" smtClean="0">
                <a:solidFill>
                  <a:srgbClr val="227C9D"/>
                </a:solidFill>
                <a:latin typeface="Times New Roman" panose="02020603050405020304" pitchFamily="18" charset="0"/>
                <a:cs typeface="Times New Roman" panose="02020603050405020304" pitchFamily="18" charset="0"/>
              </a:rPr>
              <a:t> ?</a:t>
            </a:r>
            <a:endParaRPr lang="en-US" sz="2800" b="1" dirty="0">
              <a:solidFill>
                <a:srgbClr val="227C9D"/>
              </a:solidFill>
              <a:latin typeface="Times New Roman" panose="02020603050405020304" pitchFamily="18" charset="0"/>
              <a:cs typeface="Times New Roman" panose="02020603050405020304" pitchFamily="18" charset="0"/>
            </a:endParaRPr>
          </a:p>
        </p:txBody>
      </p:sp>
      <p:pic>
        <p:nvPicPr>
          <p:cNvPr id="26" name="Picture 25"/>
          <p:cNvPicPr>
            <a:picLocks noChangeAspect="1"/>
          </p:cNvPicPr>
          <p:nvPr/>
        </p:nvPicPr>
        <p:blipFill>
          <a:blip r:embed="rId10"/>
          <a:stretch>
            <a:fillRect/>
          </a:stretch>
        </p:blipFill>
        <p:spPr>
          <a:xfrm>
            <a:off x="2310319" y="4020618"/>
            <a:ext cx="11710481" cy="5341008"/>
          </a:xfrm>
          <a:prstGeom prst="rect">
            <a:avLst/>
          </a:prstGeom>
        </p:spPr>
      </p:pic>
    </p:spTree>
    <p:extLst>
      <p:ext uri="{BB962C8B-B14F-4D97-AF65-F5344CB8AC3E}">
        <p14:creationId xmlns:p14="http://schemas.microsoft.com/office/powerpoint/2010/main" val="4024980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29" name="TextBox 27"/>
          <p:cNvSpPr txBox="1"/>
          <p:nvPr/>
        </p:nvSpPr>
        <p:spPr>
          <a:xfrm>
            <a:off x="1524000" y="1033868"/>
            <a:ext cx="15294225" cy="738664"/>
          </a:xfrm>
          <a:prstGeom prst="rect">
            <a:avLst/>
          </a:prstGeom>
        </p:spPr>
        <p:txBody>
          <a:bodyPr wrap="square" lIns="0" tIns="0" rIns="0" bIns="0" rtlCol="0" anchor="t">
            <a:spAutoFit/>
          </a:bodyPr>
          <a:lstStyle/>
          <a:p>
            <a:endParaRPr lang="en-US" sz="2400" dirty="0">
              <a:solidFill>
                <a:srgbClr val="545454"/>
              </a:solidFill>
              <a:latin typeface="+mj-lt"/>
              <a:cs typeface="Times New Roman" panose="02020603050405020304" pitchFamily="18" charset="0"/>
            </a:endParaRPr>
          </a:p>
          <a:p>
            <a:endParaRPr lang="en-US" sz="2400" dirty="0">
              <a:solidFill>
                <a:srgbClr val="545454"/>
              </a:solidFill>
              <a:latin typeface="Times New Roman" panose="02020603050405020304" pitchFamily="18" charset="0"/>
              <a:cs typeface="Times New Roman" panose="02020603050405020304" pitchFamily="18" charset="0"/>
            </a:endParaRPr>
          </a:p>
        </p:txBody>
      </p:sp>
      <p:sp>
        <p:nvSpPr>
          <p:cNvPr id="32" name="TextBox 27"/>
          <p:cNvSpPr txBox="1"/>
          <p:nvPr/>
        </p:nvSpPr>
        <p:spPr>
          <a:xfrm>
            <a:off x="685800" y="479870"/>
            <a:ext cx="15294225" cy="738664"/>
          </a:xfrm>
          <a:prstGeom prst="rect">
            <a:avLst/>
          </a:prstGeom>
        </p:spPr>
        <p:txBody>
          <a:bodyPr wrap="square" lIns="0" tIns="0" rIns="0" bIns="0" rtlCol="0" anchor="t">
            <a:spAutoFit/>
          </a:bodyPr>
          <a:lstStyle/>
          <a:p>
            <a:endParaRPr lang="en-US" sz="2400" dirty="0">
              <a:solidFill>
                <a:srgbClr val="545454"/>
              </a:solidFill>
              <a:latin typeface="+mj-lt"/>
              <a:cs typeface="Times New Roman" panose="02020603050405020304" pitchFamily="18" charset="0"/>
            </a:endParaRPr>
          </a:p>
          <a:p>
            <a:endParaRPr lang="en-US" sz="2400" dirty="0">
              <a:solidFill>
                <a:srgbClr val="545454"/>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29204" y="497423"/>
            <a:ext cx="17072996" cy="830997"/>
          </a:xfrm>
          <a:prstGeom prst="rect">
            <a:avLst/>
          </a:prstGeom>
        </p:spPr>
        <p:txBody>
          <a:bodyPr wrap="square">
            <a:spAutoFit/>
          </a:bodyPr>
          <a:lstStyle/>
          <a:p>
            <a:r>
              <a:rPr lang="vi-VN" sz="2400" dirty="0">
                <a:latin typeface="+mj-lt"/>
              </a:rPr>
              <a:t>HTML mô tả cấu trúc của 1 website, được thể hiện qua các thẻ chứa nội dung. Như các thẻ tiêu đề như &lt;h1&gt;&lt;/h1&gt;, thẻ đoạn văn như &lt;p&gt;&lt;/p&gt; …</a:t>
            </a:r>
            <a:endParaRPr lang="en-US" sz="2400" dirty="0">
              <a:latin typeface="+mj-lt"/>
            </a:endParaRPr>
          </a:p>
        </p:txBody>
      </p:sp>
      <p:pic>
        <p:nvPicPr>
          <p:cNvPr id="33" name="Picture 32"/>
          <p:cNvPicPr>
            <a:picLocks noChangeAspect="1"/>
          </p:cNvPicPr>
          <p:nvPr/>
        </p:nvPicPr>
        <p:blipFill>
          <a:blip r:embed="rId11"/>
          <a:stretch>
            <a:fillRect/>
          </a:stretch>
        </p:blipFill>
        <p:spPr>
          <a:xfrm>
            <a:off x="3189412" y="1705774"/>
            <a:ext cx="10287000" cy="5994238"/>
          </a:xfrm>
          <a:prstGeom prst="rect">
            <a:avLst/>
          </a:prstGeom>
        </p:spPr>
      </p:pic>
    </p:spTree>
    <p:extLst>
      <p:ext uri="{BB962C8B-B14F-4D97-AF65-F5344CB8AC3E}">
        <p14:creationId xmlns:p14="http://schemas.microsoft.com/office/powerpoint/2010/main" val="3212503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29" name="TextBox 27"/>
          <p:cNvSpPr txBox="1"/>
          <p:nvPr/>
        </p:nvSpPr>
        <p:spPr>
          <a:xfrm>
            <a:off x="1524000" y="1033868"/>
            <a:ext cx="15294225" cy="738664"/>
          </a:xfrm>
          <a:prstGeom prst="rect">
            <a:avLst/>
          </a:prstGeom>
        </p:spPr>
        <p:txBody>
          <a:bodyPr wrap="square" lIns="0" tIns="0" rIns="0" bIns="0" rtlCol="0" anchor="t">
            <a:spAutoFit/>
          </a:bodyPr>
          <a:lstStyle/>
          <a:p>
            <a:endParaRPr lang="en-US" sz="2400" dirty="0">
              <a:solidFill>
                <a:srgbClr val="545454"/>
              </a:solidFill>
              <a:latin typeface="+mj-lt"/>
              <a:cs typeface="Times New Roman" panose="02020603050405020304" pitchFamily="18" charset="0"/>
            </a:endParaRPr>
          </a:p>
          <a:p>
            <a:endParaRPr lang="en-US" sz="2400" dirty="0">
              <a:solidFill>
                <a:srgbClr val="545454"/>
              </a:solidFill>
              <a:latin typeface="Times New Roman" panose="02020603050405020304" pitchFamily="18" charset="0"/>
              <a:cs typeface="Times New Roman" panose="02020603050405020304" pitchFamily="18" charset="0"/>
            </a:endParaRPr>
          </a:p>
        </p:txBody>
      </p:sp>
      <p:sp>
        <p:nvSpPr>
          <p:cNvPr id="32" name="TextBox 27"/>
          <p:cNvSpPr txBox="1"/>
          <p:nvPr/>
        </p:nvSpPr>
        <p:spPr>
          <a:xfrm>
            <a:off x="685800" y="479870"/>
            <a:ext cx="15294225" cy="738664"/>
          </a:xfrm>
          <a:prstGeom prst="rect">
            <a:avLst/>
          </a:prstGeom>
        </p:spPr>
        <p:txBody>
          <a:bodyPr wrap="square" lIns="0" tIns="0" rIns="0" bIns="0" rtlCol="0" anchor="t">
            <a:spAutoFit/>
          </a:bodyPr>
          <a:lstStyle/>
          <a:p>
            <a:endParaRPr lang="en-US" sz="2400" dirty="0">
              <a:solidFill>
                <a:srgbClr val="545454"/>
              </a:solidFill>
              <a:latin typeface="+mj-lt"/>
              <a:cs typeface="Times New Roman" panose="02020603050405020304" pitchFamily="18" charset="0"/>
            </a:endParaRPr>
          </a:p>
          <a:p>
            <a:endParaRPr lang="en-US" sz="2400" dirty="0">
              <a:solidFill>
                <a:srgbClr val="545454"/>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29204" y="497423"/>
            <a:ext cx="17072996" cy="461665"/>
          </a:xfrm>
          <a:prstGeom prst="rect">
            <a:avLst/>
          </a:prstGeom>
        </p:spPr>
        <p:txBody>
          <a:bodyPr wrap="square">
            <a:spAutoFit/>
          </a:bodyPr>
          <a:lstStyle/>
          <a:p>
            <a:pPr lvl="1"/>
            <a:r>
              <a:rPr lang="en-US" sz="2400" dirty="0" smtClean="0">
                <a:latin typeface="+mj-lt"/>
              </a:rPr>
              <a:t>So </a:t>
            </a:r>
            <a:r>
              <a:rPr lang="en-US" sz="2400" dirty="0" err="1" smtClean="0">
                <a:latin typeface="+mj-lt"/>
              </a:rPr>
              <a:t>sánh</a:t>
            </a:r>
            <a:r>
              <a:rPr lang="en-US" sz="2400" dirty="0" smtClean="0">
                <a:latin typeface="+mj-lt"/>
              </a:rPr>
              <a:t> HTML </a:t>
            </a:r>
            <a:r>
              <a:rPr lang="en-US" sz="2400" dirty="0" err="1" smtClean="0">
                <a:latin typeface="+mj-lt"/>
              </a:rPr>
              <a:t>và</a:t>
            </a:r>
            <a:r>
              <a:rPr lang="en-US" sz="2400" dirty="0" smtClean="0">
                <a:latin typeface="+mj-lt"/>
              </a:rPr>
              <a:t> HTML5</a:t>
            </a:r>
            <a:endParaRPr lang="en-US" sz="2400" dirty="0">
              <a:latin typeface="+mj-lt"/>
            </a:endParaRPr>
          </a:p>
        </p:txBody>
      </p:sp>
      <p:pic>
        <p:nvPicPr>
          <p:cNvPr id="34" name="Picture 33"/>
          <p:cNvPicPr>
            <a:picLocks noChangeAspect="1"/>
          </p:cNvPicPr>
          <p:nvPr/>
        </p:nvPicPr>
        <p:blipFill>
          <a:blip r:embed="rId11"/>
          <a:stretch>
            <a:fillRect/>
          </a:stretch>
        </p:blipFill>
        <p:spPr>
          <a:xfrm>
            <a:off x="5058929" y="266700"/>
            <a:ext cx="7727015" cy="9376123"/>
          </a:xfrm>
          <a:prstGeom prst="rect">
            <a:avLst/>
          </a:prstGeom>
        </p:spPr>
      </p:pic>
    </p:spTree>
    <p:extLst>
      <p:ext uri="{BB962C8B-B14F-4D97-AF65-F5344CB8AC3E}">
        <p14:creationId xmlns:p14="http://schemas.microsoft.com/office/powerpoint/2010/main" val="3355055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xmlns="" r:embed="rId7"/>
                </a:ext>
              </a:extLst>
            </a:blip>
            <a:stretch>
              <a:fillRect/>
            </a:stretch>
          </a:blipFill>
        </p:spPr>
      </p:sp>
      <p:sp>
        <p:nvSpPr>
          <p:cNvPr id="23" name="TextBox 23"/>
          <p:cNvSpPr txBox="1"/>
          <p:nvPr/>
        </p:nvSpPr>
        <p:spPr>
          <a:xfrm>
            <a:off x="1162385" y="4197078"/>
            <a:ext cx="5702716"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a:t>
            </a:r>
            <a:r>
              <a:rPr lang="en-US" sz="4000" dirty="0" smtClean="0">
                <a:solidFill>
                  <a:srgbClr val="FFFFFF"/>
                </a:solidFill>
                <a:latin typeface="Kollektif Bold"/>
              </a:rPr>
              <a:t>CSS</a:t>
            </a:r>
            <a:endParaRPr lang="en-US" sz="4000" dirty="0">
              <a:solidFill>
                <a:srgbClr val="FFFFFF"/>
              </a:solidFill>
              <a:latin typeface="Kollektif Bold"/>
            </a:endParaRPr>
          </a:p>
        </p:txBody>
      </p:sp>
      <p:sp>
        <p:nvSpPr>
          <p:cNvPr id="14" name="TextBox 3"/>
          <p:cNvSpPr txBox="1"/>
          <p:nvPr/>
        </p:nvSpPr>
        <p:spPr>
          <a:xfrm>
            <a:off x="762000" y="635378"/>
            <a:ext cx="6967300" cy="705321"/>
          </a:xfrm>
          <a:prstGeom prst="rect">
            <a:avLst/>
          </a:prstGeom>
        </p:spPr>
        <p:txBody>
          <a:bodyPr lIns="0" tIns="0" rIns="0" bIns="0" rtlCol="0" anchor="t">
            <a:spAutoFit/>
          </a:bodyPr>
          <a:lstStyle/>
          <a:p>
            <a:pPr marL="571500" indent="-571500">
              <a:lnSpc>
                <a:spcPts val="5544"/>
              </a:lnSpc>
              <a:buFont typeface="Wingdings" panose="05000000000000000000" pitchFamily="2" charset="2"/>
              <a:buChar char="q"/>
            </a:pPr>
            <a:r>
              <a:rPr lang="en-US" sz="2800" b="1" dirty="0" smtClean="0">
                <a:solidFill>
                  <a:srgbClr val="227C9D"/>
                </a:solidFill>
                <a:latin typeface="Times New Roman" panose="02020603050405020304" pitchFamily="18" charset="0"/>
                <a:cs typeface="Times New Roman" panose="02020603050405020304" pitchFamily="18" charset="0"/>
              </a:rPr>
              <a:t>A) </a:t>
            </a:r>
            <a:r>
              <a:rPr lang="en-US" sz="2800" b="1" dirty="0" err="1" smtClean="0">
                <a:solidFill>
                  <a:srgbClr val="227C9D"/>
                </a:solidFill>
                <a:latin typeface="Times New Roman" panose="02020603050405020304" pitchFamily="18" charset="0"/>
                <a:cs typeface="Times New Roman" panose="02020603050405020304" pitchFamily="18" charset="0"/>
              </a:rPr>
              <a:t>Tạo</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một</a:t>
            </a:r>
            <a:r>
              <a:rPr lang="en-US" sz="2800" b="1" dirty="0">
                <a:solidFill>
                  <a:srgbClr val="227C9D"/>
                </a:solidFill>
                <a:latin typeface="Times New Roman" panose="02020603050405020304" pitchFamily="18" charset="0"/>
                <a:cs typeface="Times New Roman" panose="02020603050405020304" pitchFamily="18" charset="0"/>
              </a:rPr>
              <a:t> </a:t>
            </a:r>
            <a:r>
              <a:rPr lang="en-US" sz="2800" b="1" dirty="0" smtClean="0">
                <a:solidFill>
                  <a:srgbClr val="227C9D"/>
                </a:solidFill>
                <a:latin typeface="Times New Roman" panose="02020603050405020304" pitchFamily="18" charset="0"/>
                <a:cs typeface="Times New Roman" panose="02020603050405020304" pitchFamily="18" charset="0"/>
              </a:rPr>
              <a:t>project </a:t>
            </a:r>
            <a:r>
              <a:rPr lang="en-US" sz="2800" b="1" dirty="0" err="1" smtClean="0">
                <a:solidFill>
                  <a:srgbClr val="227C9D"/>
                </a:solidFill>
                <a:latin typeface="Times New Roman" panose="02020603050405020304" pitchFamily="18" charset="0"/>
                <a:cs typeface="Times New Roman" panose="02020603050405020304" pitchFamily="18" charset="0"/>
              </a:rPr>
              <a:t>đơn</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giản</a:t>
            </a:r>
            <a:r>
              <a:rPr lang="en-US" sz="2800" b="1" dirty="0" smtClean="0">
                <a:solidFill>
                  <a:srgbClr val="227C9D"/>
                </a:solidFill>
                <a:latin typeface="Times New Roman" panose="02020603050405020304" pitchFamily="18" charset="0"/>
                <a:cs typeface="Times New Roman" panose="02020603050405020304" pitchFamily="18" charset="0"/>
              </a:rPr>
              <a:t> </a:t>
            </a:r>
            <a:r>
              <a:rPr lang="en-US" sz="2800" b="1" dirty="0" err="1" smtClean="0">
                <a:solidFill>
                  <a:srgbClr val="227C9D"/>
                </a:solidFill>
                <a:latin typeface="Times New Roman" panose="02020603050405020304" pitchFamily="18" charset="0"/>
                <a:cs typeface="Times New Roman" panose="02020603050405020304" pitchFamily="18" charset="0"/>
              </a:rPr>
              <a:t>với</a:t>
            </a:r>
            <a:r>
              <a:rPr lang="en-US" sz="2800" b="1" dirty="0" smtClean="0">
                <a:solidFill>
                  <a:srgbClr val="227C9D"/>
                </a:solidFill>
                <a:latin typeface="Times New Roman" panose="02020603050405020304" pitchFamily="18" charset="0"/>
                <a:cs typeface="Times New Roman" panose="02020603050405020304" pitchFamily="18" charset="0"/>
              </a:rPr>
              <a:t> HTML</a:t>
            </a:r>
            <a:endParaRPr lang="en-US" sz="2800" b="1" dirty="0">
              <a:solidFill>
                <a:srgbClr val="227C9D"/>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762000" y="1471539"/>
            <a:ext cx="14516099" cy="6477000"/>
          </a:xfrm>
          <a:prstGeom prst="rect">
            <a:avLst/>
          </a:prstGeom>
        </p:spPr>
      </p:pic>
    </p:spTree>
    <p:extLst>
      <p:ext uri="{BB962C8B-B14F-4D97-AF65-F5344CB8AC3E}">
        <p14:creationId xmlns:p14="http://schemas.microsoft.com/office/powerpoint/2010/main" val="863955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1500</TotalTime>
  <Words>2135</Words>
  <Application>Microsoft Office PowerPoint</Application>
  <PresentationFormat>Custom</PresentationFormat>
  <Paragraphs>208</Paragraphs>
  <Slides>56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Kollektif Bold</vt:lpstr>
      <vt:lpstr>Wingdings</vt:lpstr>
      <vt:lpstr>DM Sans</vt:lpstr>
      <vt:lpstr>Times New Roman</vt:lpstr>
      <vt:lpstr>Microsoft YaHei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Ở đây mình sẽ chọn sample html nên sẽ được các cấu trúc tổ chức của môt file html</vt:lpstr>
      <vt:lpstr>PowerPoint Presentation</vt:lpstr>
      <vt:lpstr>PowerPoint Presentation</vt:lpstr>
      <vt:lpstr>PowerPoint Presentation</vt:lpstr>
      <vt:lpstr>PowerPoint Presentation</vt:lpstr>
      <vt:lpstr>Style Sheet nhiều cách khác nhau:  VD: </vt:lpstr>
      <vt:lpstr>E) Sử dụng css + html style sheet cho Form Login Vd: 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ASUS</cp:lastModifiedBy>
  <cp:revision>62</cp:revision>
  <dcterms:created xsi:type="dcterms:W3CDTF">2006-08-16T00:00:00Z</dcterms:created>
  <dcterms:modified xsi:type="dcterms:W3CDTF">2024-04-17T02:19:02Z</dcterms:modified>
  <dc:identifier>DAGBdMob3EI</dc:identifier>
</cp:coreProperties>
</file>